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04-Apr-20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04-Apr-20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04-Apr-20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04-Apr-20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04-Apr-20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04-Apr-20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04-Apr-20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04-Apr-20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04-Apr-20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04-Apr-20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04-Apr-20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04-Apr-20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04-Apr-20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04-Apr-20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04-Apr-20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04-Apr-20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04-Apr-20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8495" y="1662546"/>
            <a:ext cx="8915399" cy="3779854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600" b="1" dirty="0" smtClean="0">
                <a:solidFill>
                  <a:srgbClr val="FF0000"/>
                </a:solidFill>
              </a:rPr>
              <a:t/>
            </a:r>
            <a:br>
              <a:rPr lang="sr-Cyrl-RS" sz="3600" b="1" dirty="0" smtClean="0">
                <a:solidFill>
                  <a:srgbClr val="FF0000"/>
                </a:solidFill>
              </a:rPr>
            </a:br>
            <a:r>
              <a:rPr lang="sr-Cyrl-RS" sz="3600" b="1" dirty="0" smtClean="0">
                <a:solidFill>
                  <a:srgbClr val="FF0000"/>
                </a:solidFill>
              </a:rPr>
              <a:t>РЕЗУЛТАТИ </a:t>
            </a:r>
            <a:r>
              <a:rPr lang="sr-Cyrl-RS" sz="3600" b="1" dirty="0">
                <a:solidFill>
                  <a:srgbClr val="FF0000"/>
                </a:solidFill>
              </a:rPr>
              <a:t>УПИТНИКА</a:t>
            </a:r>
            <a:r>
              <a:rPr lang="en-US" dirty="0"/>
              <a:t/>
            </a:r>
            <a:br>
              <a:rPr lang="en-US" dirty="0"/>
            </a:br>
            <a:r>
              <a:rPr lang="sr-Cyrl-RS" b="1" i="1" dirty="0" smtClean="0"/>
              <a:t>ПРОВЕРА </a:t>
            </a:r>
            <a:r>
              <a:rPr lang="sr-Cyrl-RS" b="1" i="1" dirty="0"/>
              <a:t>СТЕПЕНА ОПТЕРЕЋЕНОСТИ УЧЕНИКА У ПРОЦЕСУ НАСТАВЕ НА ДАЉИНУ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330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err="1"/>
              <a:t>Током</a:t>
            </a:r>
            <a:r>
              <a:rPr lang="en-US" b="1" dirty="0"/>
              <a:t> </a:t>
            </a:r>
            <a:r>
              <a:rPr lang="en-US" b="1" dirty="0" err="1"/>
              <a:t>учења</a:t>
            </a:r>
            <a:r>
              <a:rPr lang="en-US" b="1" dirty="0"/>
              <a:t> </a:t>
            </a:r>
            <a:r>
              <a:rPr lang="en-US" b="1" dirty="0" err="1"/>
              <a:t>преко</a:t>
            </a:r>
            <a:r>
              <a:rPr lang="en-US" b="1" dirty="0"/>
              <a:t> </a:t>
            </a:r>
            <a:r>
              <a:rPr lang="en-US" b="1" dirty="0" err="1"/>
              <a:t>интернета</a:t>
            </a:r>
            <a:r>
              <a:rPr lang="en-US" b="1" dirty="0"/>
              <a:t>, </a:t>
            </a:r>
            <a:r>
              <a:rPr lang="en-US" b="1" dirty="0" err="1"/>
              <a:t>са</a:t>
            </a:r>
            <a:r>
              <a:rPr lang="en-US" b="1" dirty="0"/>
              <a:t> </a:t>
            </a:r>
            <a:r>
              <a:rPr lang="en-US" b="1" dirty="0" err="1"/>
              <a:t>наставницима</a:t>
            </a:r>
            <a:r>
              <a:rPr lang="en-US" b="1" dirty="0"/>
              <a:t> </a:t>
            </a:r>
            <a:r>
              <a:rPr lang="en-US" b="1" dirty="0" err="1"/>
              <a:t>радим</a:t>
            </a:r>
            <a:r>
              <a:rPr lang="en-US" b="1" dirty="0"/>
              <a:t> </a:t>
            </a:r>
            <a:r>
              <a:rPr lang="en-US" b="1" dirty="0" err="1"/>
              <a:t>на</a:t>
            </a:r>
            <a:r>
              <a:rPr lang="en-US" b="1" dirty="0"/>
              <a:t> </a:t>
            </a:r>
            <a:r>
              <a:rPr lang="en-US" b="1" dirty="0" err="1"/>
              <a:t>следећим</a:t>
            </a:r>
            <a:r>
              <a:rPr lang="en-US" b="1" dirty="0"/>
              <a:t> </a:t>
            </a:r>
            <a:r>
              <a:rPr lang="en-US" b="1" dirty="0" err="1"/>
              <a:t>платформама</a:t>
            </a:r>
            <a:r>
              <a:rPr lang="en-US" b="1" dirty="0"/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FF0000"/>
                </a:solidFill>
              </a:rPr>
              <a:t>50,1% </a:t>
            </a:r>
            <a:r>
              <a:rPr lang="en-US" sz="4800" dirty="0" err="1"/>
              <a:t>Viber</a:t>
            </a:r>
            <a:endParaRPr lang="en-US" sz="4800" dirty="0"/>
          </a:p>
          <a:p>
            <a:r>
              <a:rPr lang="en-US" sz="4800" dirty="0">
                <a:solidFill>
                  <a:srgbClr val="FF0000"/>
                </a:solidFill>
              </a:rPr>
              <a:t>47,5% </a:t>
            </a:r>
            <a:r>
              <a:rPr lang="en-US" sz="4800" dirty="0"/>
              <a:t>Google </a:t>
            </a:r>
            <a:r>
              <a:rPr lang="en-US" sz="4800" dirty="0" err="1"/>
              <a:t>učionica</a:t>
            </a:r>
            <a:endParaRPr lang="en-US" sz="4800" dirty="0"/>
          </a:p>
          <a:p>
            <a:r>
              <a:rPr lang="en-US" sz="4800" dirty="0"/>
              <a:t>1,8% E- </a:t>
            </a:r>
            <a:r>
              <a:rPr lang="en-US" sz="4800" dirty="0" err="1" smtClean="0"/>
              <a:t>učionica</a:t>
            </a:r>
            <a:r>
              <a:rPr lang="sr-Cyrl-RS" sz="4800" dirty="0" smtClean="0"/>
              <a:t>(диг.уџб)</a:t>
            </a:r>
            <a:endParaRPr lang="en-US" sz="4800" dirty="0"/>
          </a:p>
          <a:p>
            <a:r>
              <a:rPr lang="en-US" sz="4800" dirty="0"/>
              <a:t>0,2% Zoom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2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973617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Процени</a:t>
            </a:r>
            <a:r>
              <a:rPr lang="en-US" b="1" dirty="0"/>
              <a:t> </a:t>
            </a:r>
            <a:r>
              <a:rPr lang="en-US" b="1" dirty="0" err="1"/>
              <a:t>колико</a:t>
            </a:r>
            <a:r>
              <a:rPr lang="en-US" b="1" dirty="0"/>
              <a:t> </a:t>
            </a:r>
            <a:r>
              <a:rPr lang="en-US" b="1" dirty="0" err="1"/>
              <a:t>су</a:t>
            </a:r>
            <a:r>
              <a:rPr lang="en-US" b="1" dirty="0"/>
              <a:t> </a:t>
            </a:r>
            <a:r>
              <a:rPr lang="en-US" b="1" dirty="0" err="1"/>
              <a:t>тешки</a:t>
            </a:r>
            <a:r>
              <a:rPr lang="en-US" b="1" dirty="0"/>
              <a:t> </a:t>
            </a:r>
            <a:r>
              <a:rPr lang="en-US" b="1" dirty="0" err="1"/>
              <a:t>домаћи</a:t>
            </a:r>
            <a:r>
              <a:rPr lang="en-US" b="1" dirty="0"/>
              <a:t> </a:t>
            </a:r>
            <a:r>
              <a:rPr lang="en-US" b="1" dirty="0" err="1"/>
              <a:t>задаци</a:t>
            </a:r>
            <a:r>
              <a:rPr lang="en-US" b="1" dirty="0"/>
              <a:t> </a:t>
            </a:r>
            <a:r>
              <a:rPr lang="en-US" b="1" dirty="0" err="1"/>
              <a:t>које</a:t>
            </a:r>
            <a:r>
              <a:rPr lang="en-US" b="1" dirty="0"/>
              <a:t> </a:t>
            </a:r>
            <a:r>
              <a:rPr lang="en-US" b="1" dirty="0" err="1"/>
              <a:t>добијаш</a:t>
            </a:r>
            <a:r>
              <a:rPr lang="sr-Cyrl-RS" b="1" dirty="0"/>
              <a:t>,</a:t>
            </a:r>
            <a:r>
              <a:rPr lang="en-US" b="1" dirty="0"/>
              <a:t> </a:t>
            </a:r>
            <a:r>
              <a:rPr lang="en-US" b="1" dirty="0" err="1"/>
              <a:t>оценом</a:t>
            </a:r>
            <a:r>
              <a:rPr lang="en-US" b="1" dirty="0"/>
              <a:t> </a:t>
            </a:r>
            <a:r>
              <a:rPr lang="en-US" b="1" dirty="0" err="1"/>
              <a:t>од</a:t>
            </a:r>
            <a:r>
              <a:rPr lang="en-US" b="1" dirty="0"/>
              <a:t> </a:t>
            </a:r>
            <a:r>
              <a:rPr lang="en-US" b="1" dirty="0" err="1"/>
              <a:t>један</a:t>
            </a:r>
            <a:r>
              <a:rPr lang="en-US" b="1" dirty="0"/>
              <a:t> </a:t>
            </a:r>
            <a:r>
              <a:rPr lang="en-US" b="1" dirty="0" err="1"/>
              <a:t>до</a:t>
            </a:r>
            <a:r>
              <a:rPr lang="en-US" b="1" dirty="0"/>
              <a:t> </a:t>
            </a:r>
            <a:r>
              <a:rPr lang="en-US" b="1" dirty="0" err="1" smtClean="0"/>
              <a:t>пет</a:t>
            </a:r>
            <a:r>
              <a:rPr lang="sr-Cyrl-RS" b="1" dirty="0" smtClean="0"/>
              <a:t>?</a:t>
            </a:r>
            <a:r>
              <a:rPr lang="en-US" b="1" dirty="0"/>
              <a:t> </a:t>
            </a:r>
            <a:r>
              <a:rPr lang="en-US" sz="2200" dirty="0" smtClean="0"/>
              <a:t>1</a:t>
            </a:r>
            <a:r>
              <a:rPr lang="sr-Cyrl-RS" sz="2200" dirty="0" smtClean="0"/>
              <a:t> </a:t>
            </a:r>
            <a:r>
              <a:rPr lang="sr-Cyrl-RS" sz="2200" dirty="0"/>
              <a:t>веома су лаки, 2, 3, 4, 5 веома су </a:t>
            </a:r>
            <a:r>
              <a:rPr lang="sr-Cyrl-RS" sz="2200" dirty="0" smtClean="0"/>
              <a:t>тешки</a:t>
            </a:r>
            <a:r>
              <a:rPr lang="en-US" sz="2200" dirty="0"/>
              <a:t/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673928"/>
            <a:ext cx="8915400" cy="3777622"/>
          </a:xfrm>
        </p:spPr>
        <p:txBody>
          <a:bodyPr/>
          <a:lstStyle/>
          <a:p>
            <a:r>
              <a:rPr lang="sr-Cyrl-RS" sz="2800" dirty="0">
                <a:solidFill>
                  <a:srgbClr val="FF0000"/>
                </a:solidFill>
              </a:rPr>
              <a:t>45,5%</a:t>
            </a:r>
            <a:r>
              <a:rPr lang="sr-Cyrl-RS" sz="2800" dirty="0"/>
              <a:t> је дало одговор 3 – </a:t>
            </a:r>
            <a:r>
              <a:rPr lang="sr-Cyrl-RS" sz="2800" dirty="0">
                <a:solidFill>
                  <a:srgbClr val="FF0000"/>
                </a:solidFill>
              </a:rPr>
              <a:t>да нису ни лаки ни </a:t>
            </a:r>
            <a:r>
              <a:rPr lang="sr-Cyrl-RS" sz="2800" dirty="0" smtClean="0">
                <a:solidFill>
                  <a:srgbClr val="FF0000"/>
                </a:solidFill>
              </a:rPr>
              <a:t>тешки;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sr-Cyrl-RS" sz="2800" dirty="0"/>
              <a:t>25% је дало одговор 4 – делимично су </a:t>
            </a:r>
            <a:r>
              <a:rPr lang="sr-Cyrl-RS" sz="2800" dirty="0" smtClean="0"/>
              <a:t>тешки;</a:t>
            </a:r>
            <a:endParaRPr lang="en-US" sz="2800" dirty="0"/>
          </a:p>
          <a:p>
            <a:r>
              <a:rPr lang="sr-Cyrl-RS" sz="2800" dirty="0"/>
              <a:t>14,5% је дало одговор 2 – делимично су </a:t>
            </a:r>
            <a:r>
              <a:rPr lang="sr-Cyrl-RS" sz="2800" dirty="0" smtClean="0"/>
              <a:t>лаки;</a:t>
            </a:r>
            <a:endParaRPr lang="en-US" sz="2800" dirty="0"/>
          </a:p>
          <a:p>
            <a:r>
              <a:rPr lang="sr-Cyrl-RS" sz="2800" dirty="0"/>
              <a:t>10% је дало одговор 1 – веома су </a:t>
            </a:r>
            <a:r>
              <a:rPr lang="sr-Cyrl-RS" sz="2800" dirty="0" smtClean="0"/>
              <a:t>лаки;</a:t>
            </a:r>
            <a:endParaRPr lang="en-US" sz="2800" dirty="0"/>
          </a:p>
          <a:p>
            <a:r>
              <a:rPr lang="sr-Cyrl-RS" sz="2800" dirty="0"/>
              <a:t>5% је дало одговор 5 – веома су </a:t>
            </a:r>
            <a:r>
              <a:rPr lang="sr-Cyrl-RS" sz="2800" dirty="0" smtClean="0"/>
              <a:t>тешки;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697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err="1"/>
              <a:t>Процени</a:t>
            </a:r>
            <a:r>
              <a:rPr lang="en-US" b="1" dirty="0"/>
              <a:t> у </a:t>
            </a:r>
            <a:r>
              <a:rPr lang="en-US" b="1" dirty="0" err="1"/>
              <a:t>којој</a:t>
            </a:r>
            <a:r>
              <a:rPr lang="en-US" b="1" dirty="0"/>
              <a:t> </a:t>
            </a:r>
            <a:r>
              <a:rPr lang="en-US" b="1" dirty="0" err="1"/>
              <a:t>мери</a:t>
            </a:r>
            <a:r>
              <a:rPr lang="en-US" b="1" dirty="0"/>
              <a:t> </a:t>
            </a:r>
            <a:r>
              <a:rPr lang="en-US" b="1" dirty="0" err="1"/>
              <a:t>су</a:t>
            </a:r>
            <a:r>
              <a:rPr lang="en-US" b="1" dirty="0"/>
              <a:t> </a:t>
            </a:r>
            <a:r>
              <a:rPr lang="en-US" b="1" dirty="0" err="1"/>
              <a:t>предавања</a:t>
            </a:r>
            <a:r>
              <a:rPr lang="en-US" b="1" dirty="0"/>
              <a:t> </a:t>
            </a:r>
            <a:r>
              <a:rPr lang="en-US" b="1" dirty="0" err="1"/>
              <a:t>са</a:t>
            </a:r>
            <a:r>
              <a:rPr lang="en-US" b="1" dirty="0"/>
              <a:t> </a:t>
            </a:r>
            <a:r>
              <a:rPr lang="en-US" b="1" dirty="0" err="1"/>
              <a:t>телевизије</a:t>
            </a:r>
            <a:r>
              <a:rPr lang="en-US" b="1" dirty="0"/>
              <a:t> </a:t>
            </a:r>
            <a:r>
              <a:rPr lang="en-US" b="1" dirty="0" err="1"/>
              <a:t>корисна</a:t>
            </a:r>
            <a:r>
              <a:rPr lang="en-US" b="1" dirty="0"/>
              <a:t> </a:t>
            </a:r>
            <a:r>
              <a:rPr lang="en-US" b="1" dirty="0" err="1"/>
              <a:t>за</a:t>
            </a:r>
            <a:r>
              <a:rPr lang="en-US" b="1" dirty="0"/>
              <a:t> </a:t>
            </a:r>
            <a:r>
              <a:rPr lang="en-US" b="1" dirty="0" err="1"/>
              <a:t>твоје</a:t>
            </a:r>
            <a:r>
              <a:rPr lang="en-US" b="1" dirty="0"/>
              <a:t> </a:t>
            </a:r>
            <a:r>
              <a:rPr lang="en-US" b="1" dirty="0" err="1" smtClean="0"/>
              <a:t>учење</a:t>
            </a:r>
            <a:r>
              <a:rPr lang="sr-Cyrl-RS" b="1" dirty="0" smtClean="0"/>
              <a:t>?</a:t>
            </a:r>
            <a:r>
              <a:rPr lang="en-US" dirty="0"/>
              <a:t> </a:t>
            </a:r>
            <a:r>
              <a:rPr lang="sr-Cyrl-RS" dirty="0" smtClean="0"/>
              <a:t/>
            </a:r>
            <a:br>
              <a:rPr lang="sr-Cyrl-RS" dirty="0" smtClean="0"/>
            </a:br>
            <a:r>
              <a:rPr lang="en-US" sz="2000" dirty="0" smtClean="0"/>
              <a:t>(</a:t>
            </a:r>
            <a:r>
              <a:rPr lang="en-US" sz="2000" dirty="0"/>
              <a:t>1</a:t>
            </a:r>
            <a:r>
              <a:rPr lang="sr-Cyrl-RS" sz="2000" dirty="0"/>
              <a:t> нису уопште корисна, 2, 3, 4, 5 веома су корисна)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9439" y="2466110"/>
            <a:ext cx="8915400" cy="3777622"/>
          </a:xfrm>
        </p:spPr>
        <p:txBody>
          <a:bodyPr/>
          <a:lstStyle/>
          <a:p>
            <a:r>
              <a:rPr lang="sr-Cyrl-RS" sz="2800" dirty="0"/>
              <a:t>27% је дало одговор 5 - веома су корисна</a:t>
            </a:r>
            <a:endParaRPr lang="en-US" sz="2800" dirty="0"/>
          </a:p>
          <a:p>
            <a:r>
              <a:rPr lang="sr-Cyrl-RS" sz="2800" dirty="0"/>
              <a:t>26% је дало одговор 3 – средње су корисна</a:t>
            </a:r>
            <a:endParaRPr lang="en-US" sz="2800" dirty="0"/>
          </a:p>
          <a:p>
            <a:r>
              <a:rPr lang="sr-Cyrl-RS" sz="2800" dirty="0"/>
              <a:t>26% је дало одговор 4 – корисна су</a:t>
            </a:r>
            <a:endParaRPr lang="en-US" sz="2800" dirty="0"/>
          </a:p>
          <a:p>
            <a:r>
              <a:rPr lang="sr-Cyrl-RS" sz="2800" dirty="0"/>
              <a:t>12% је дало одговор 2 – мало су корисна</a:t>
            </a:r>
            <a:endParaRPr lang="en-US" sz="2800" dirty="0"/>
          </a:p>
          <a:p>
            <a:r>
              <a:rPr lang="sr-Cyrl-RS" sz="2800" dirty="0"/>
              <a:t>8% је дало одговор 1 – нису уопште корисна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187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9076066" cy="224378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/>
              <a:t>Процени</a:t>
            </a:r>
            <a:r>
              <a:rPr lang="en-US" b="1" dirty="0"/>
              <a:t> у </a:t>
            </a:r>
            <a:r>
              <a:rPr lang="en-US" b="1" dirty="0" err="1"/>
              <a:t>којој</a:t>
            </a:r>
            <a:r>
              <a:rPr lang="en-US" b="1" dirty="0"/>
              <a:t> </a:t>
            </a:r>
            <a:r>
              <a:rPr lang="en-US" b="1" dirty="0" err="1"/>
              <a:t>мери</a:t>
            </a:r>
            <a:r>
              <a:rPr lang="en-US" b="1" dirty="0"/>
              <a:t> </a:t>
            </a:r>
            <a:r>
              <a:rPr lang="en-US" b="1" dirty="0" err="1"/>
              <a:t>су</a:t>
            </a:r>
            <a:r>
              <a:rPr lang="en-US" b="1" dirty="0"/>
              <a:t> </a:t>
            </a:r>
            <a:r>
              <a:rPr lang="en-US" b="1" dirty="0" err="1"/>
              <a:t>предавања</a:t>
            </a:r>
            <a:r>
              <a:rPr lang="en-US" b="1" dirty="0"/>
              <a:t> </a:t>
            </a:r>
            <a:r>
              <a:rPr lang="en-US" b="1" dirty="0" err="1"/>
              <a:t>твог</a:t>
            </a:r>
            <a:r>
              <a:rPr lang="en-US" b="1" dirty="0"/>
              <a:t> </a:t>
            </a:r>
            <a:r>
              <a:rPr lang="en-US" b="1" dirty="0" err="1"/>
              <a:t>наставника</a:t>
            </a:r>
            <a:r>
              <a:rPr lang="en-US" b="1" dirty="0"/>
              <a:t> и </a:t>
            </a:r>
            <a:r>
              <a:rPr lang="en-US" b="1" dirty="0" err="1"/>
              <a:t>консултације</a:t>
            </a:r>
            <a:r>
              <a:rPr lang="en-US" b="1" dirty="0"/>
              <a:t> </a:t>
            </a:r>
            <a:r>
              <a:rPr lang="en-US" b="1" dirty="0" err="1"/>
              <a:t>са</a:t>
            </a:r>
            <a:r>
              <a:rPr lang="en-US" b="1" dirty="0"/>
              <a:t> </a:t>
            </a:r>
            <a:r>
              <a:rPr lang="en-US" b="1" dirty="0" err="1"/>
              <a:t>твојим</a:t>
            </a:r>
            <a:r>
              <a:rPr lang="en-US" b="1" dirty="0"/>
              <a:t> </a:t>
            </a:r>
            <a:r>
              <a:rPr lang="en-US" b="1" dirty="0" err="1"/>
              <a:t>наставником</a:t>
            </a:r>
            <a:r>
              <a:rPr lang="en-US" b="1" dirty="0"/>
              <a:t> </a:t>
            </a:r>
            <a:r>
              <a:rPr lang="en-US" b="1" dirty="0" err="1"/>
              <a:t>корисне</a:t>
            </a:r>
            <a:r>
              <a:rPr lang="en-US" b="1" dirty="0"/>
              <a:t> </a:t>
            </a:r>
            <a:r>
              <a:rPr lang="en-US" b="1" dirty="0" err="1"/>
              <a:t>за</a:t>
            </a:r>
            <a:r>
              <a:rPr lang="en-US" b="1" dirty="0"/>
              <a:t> </a:t>
            </a:r>
            <a:r>
              <a:rPr lang="en-US" b="1" dirty="0" err="1"/>
              <a:t>твоје</a:t>
            </a:r>
            <a:r>
              <a:rPr lang="en-US" b="1" dirty="0"/>
              <a:t> </a:t>
            </a:r>
            <a:r>
              <a:rPr lang="en-US" b="1" dirty="0" err="1" smtClean="0"/>
              <a:t>учење</a:t>
            </a:r>
            <a:r>
              <a:rPr lang="sr-Cyrl-RS" b="1" dirty="0" smtClean="0"/>
              <a:t>?</a:t>
            </a:r>
            <a:br>
              <a:rPr lang="sr-Cyrl-RS" b="1" dirty="0" smtClean="0"/>
            </a:br>
            <a:r>
              <a:rPr lang="en-US" dirty="0" smtClean="0"/>
              <a:t> </a:t>
            </a:r>
            <a:r>
              <a:rPr lang="en-US" sz="2000" dirty="0"/>
              <a:t>(1</a:t>
            </a:r>
            <a:r>
              <a:rPr lang="sr-Cyrl-RS" sz="2000" dirty="0"/>
              <a:t> нису уопште корисна, 2, 3, 4, 5 веома су корисна)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867890"/>
            <a:ext cx="8915400" cy="3043332"/>
          </a:xfrm>
        </p:spPr>
        <p:txBody>
          <a:bodyPr>
            <a:normAutofit/>
          </a:bodyPr>
          <a:lstStyle/>
          <a:p>
            <a:r>
              <a:rPr lang="sr-Cyrl-RS" sz="2800" dirty="0">
                <a:solidFill>
                  <a:srgbClr val="FF0000"/>
                </a:solidFill>
              </a:rPr>
              <a:t>68% </a:t>
            </a:r>
            <a:r>
              <a:rPr lang="sr-Cyrl-RS" sz="2800" dirty="0"/>
              <a:t>је дало одговор 5 - веома су корисна</a:t>
            </a:r>
            <a:endParaRPr lang="en-US" sz="2800" dirty="0"/>
          </a:p>
          <a:p>
            <a:r>
              <a:rPr lang="sr-Cyrl-RS" sz="2800" dirty="0"/>
              <a:t>20% је дало одговор 4 – корисна </a:t>
            </a:r>
            <a:r>
              <a:rPr lang="sr-Cyrl-RS" sz="2800" dirty="0" smtClean="0"/>
              <a:t>су</a:t>
            </a:r>
          </a:p>
          <a:p>
            <a:r>
              <a:rPr lang="sr-Cyrl-RS" sz="2800" dirty="0" smtClean="0"/>
              <a:t>10% је дало одговор 3 – средње су корисна</a:t>
            </a:r>
            <a:endParaRPr lang="en-US" sz="2800" dirty="0"/>
          </a:p>
          <a:p>
            <a:r>
              <a:rPr lang="sr-Cyrl-RS" sz="2800" dirty="0"/>
              <a:t>2% је дало одговор 2 – мало су корисна</a:t>
            </a:r>
            <a:endParaRPr lang="en-US" sz="2800" dirty="0"/>
          </a:p>
          <a:p>
            <a:r>
              <a:rPr lang="sr-Cyrl-RS" sz="2800" dirty="0" smtClean="0">
                <a:solidFill>
                  <a:srgbClr val="FF0000"/>
                </a:solidFill>
              </a:rPr>
              <a:t>0,7% </a:t>
            </a:r>
            <a:r>
              <a:rPr lang="sr-Cyrl-RS" sz="2800" dirty="0" smtClean="0"/>
              <a:t>је дало одговор 1 – нису уопште корисна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44485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err="1"/>
              <a:t>Колико</a:t>
            </a:r>
            <a:r>
              <a:rPr lang="en-US" b="1" dirty="0"/>
              <a:t> </a:t>
            </a:r>
            <a:r>
              <a:rPr lang="en-US" b="1" dirty="0" err="1"/>
              <a:t>имаш</a:t>
            </a:r>
            <a:r>
              <a:rPr lang="en-US" b="1" dirty="0"/>
              <a:t> </a:t>
            </a:r>
            <a:r>
              <a:rPr lang="en-US" b="1" dirty="0" err="1"/>
              <a:t>дневно</a:t>
            </a:r>
            <a:r>
              <a:rPr lang="en-US" b="1" dirty="0"/>
              <a:t> </a:t>
            </a:r>
            <a:r>
              <a:rPr lang="en-US" b="1" dirty="0" err="1"/>
              <a:t>домаћих</a:t>
            </a:r>
            <a:r>
              <a:rPr lang="en-US" b="1" dirty="0"/>
              <a:t> </a:t>
            </a:r>
            <a:r>
              <a:rPr lang="en-US" b="1" dirty="0" err="1"/>
              <a:t>задатака</a:t>
            </a:r>
            <a:r>
              <a:rPr lang="en-US" b="1" dirty="0"/>
              <a:t>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Cyrl-RS" sz="2800" dirty="0">
                <a:solidFill>
                  <a:srgbClr val="FF0000"/>
                </a:solidFill>
              </a:rPr>
              <a:t>52,4</a:t>
            </a:r>
            <a:r>
              <a:rPr lang="sr-Cyrl-RS" sz="2800" dirty="0"/>
              <a:t> је одговорило да имају од 1 до 3 домаћих задатака </a:t>
            </a:r>
            <a:r>
              <a:rPr lang="sr-Cyrl-RS" sz="2800" dirty="0" smtClean="0"/>
              <a:t>дневно;</a:t>
            </a:r>
            <a:endParaRPr lang="en-US" sz="2800" dirty="0"/>
          </a:p>
          <a:p>
            <a:r>
              <a:rPr lang="sr-Cyrl-RS" sz="2800" dirty="0"/>
              <a:t>36,5 је одговорило да имају од 4 до 6 домаћих задатака </a:t>
            </a:r>
            <a:r>
              <a:rPr lang="sr-Cyrl-RS" sz="2800" dirty="0" smtClean="0"/>
              <a:t>дневно;</a:t>
            </a:r>
            <a:endParaRPr lang="en-US" sz="2800" dirty="0"/>
          </a:p>
          <a:p>
            <a:r>
              <a:rPr lang="sr-Cyrl-RS" sz="2800" dirty="0"/>
              <a:t>7,7% је одговорило да имају од 6 до 8 домаћих задатака </a:t>
            </a:r>
            <a:r>
              <a:rPr lang="sr-Cyrl-RS" sz="2800" dirty="0" smtClean="0"/>
              <a:t>дневно;</a:t>
            </a:r>
            <a:endParaRPr lang="en-US" sz="2800" dirty="0"/>
          </a:p>
          <a:p>
            <a:r>
              <a:rPr lang="sr-Cyrl-RS" sz="2800" dirty="0"/>
              <a:t>3,3% је одговорило да имају од 8 до 10 домаћих задатака </a:t>
            </a:r>
            <a:r>
              <a:rPr lang="sr-Cyrl-RS" sz="2800" dirty="0" smtClean="0"/>
              <a:t>дневно;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54290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err="1"/>
              <a:t>Процени</a:t>
            </a:r>
            <a:r>
              <a:rPr lang="en-US" b="1" dirty="0"/>
              <a:t> </a:t>
            </a:r>
            <a:r>
              <a:rPr lang="en-US" b="1" dirty="0" err="1"/>
              <a:t>оптерећеност</a:t>
            </a:r>
            <a:r>
              <a:rPr lang="en-US" b="1" dirty="0"/>
              <a:t> </a:t>
            </a:r>
            <a:r>
              <a:rPr lang="en-US" b="1" dirty="0" err="1"/>
              <a:t>домаћим</a:t>
            </a:r>
            <a:r>
              <a:rPr lang="en-US" b="1" dirty="0"/>
              <a:t> </a:t>
            </a:r>
            <a:r>
              <a:rPr lang="en-US" b="1" dirty="0" err="1" smtClean="0"/>
              <a:t>задацима</a:t>
            </a:r>
            <a:r>
              <a:rPr lang="sr-Cyrl-RS" b="1" dirty="0"/>
              <a:t>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sz="3200" dirty="0">
                <a:solidFill>
                  <a:srgbClr val="FF0000"/>
                </a:solidFill>
              </a:rPr>
              <a:t>53% </a:t>
            </a:r>
            <a:r>
              <a:rPr lang="sr-Cyrl-RS" sz="3200" dirty="0"/>
              <a:t>је одговорило – мало сам оптерећен</a:t>
            </a:r>
            <a:endParaRPr lang="en-US" sz="3200" dirty="0"/>
          </a:p>
          <a:p>
            <a:r>
              <a:rPr lang="sr-Cyrl-RS" sz="3200" dirty="0">
                <a:solidFill>
                  <a:srgbClr val="FF0000"/>
                </a:solidFill>
              </a:rPr>
              <a:t>22,6%  </a:t>
            </a:r>
            <a:r>
              <a:rPr lang="sr-Cyrl-RS" sz="3200" dirty="0"/>
              <a:t>је одговорило – веома сам оптерећен</a:t>
            </a:r>
            <a:endParaRPr lang="en-US" sz="3200" dirty="0"/>
          </a:p>
          <a:p>
            <a:r>
              <a:rPr lang="sr-Cyrl-RS" sz="3200" dirty="0"/>
              <a:t>16%  је одговорило – нисам оптерећен</a:t>
            </a:r>
            <a:endParaRPr lang="en-US" sz="3200" dirty="0"/>
          </a:p>
          <a:p>
            <a:r>
              <a:rPr lang="sr-Cyrl-RS" sz="3200" dirty="0"/>
              <a:t>8,4%  је одговорило – преоптерећен сам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085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err="1"/>
              <a:t>Процени</a:t>
            </a:r>
            <a:r>
              <a:rPr lang="en-US" b="1" dirty="0"/>
              <a:t> у </a:t>
            </a:r>
            <a:r>
              <a:rPr lang="en-US" b="1" dirty="0" err="1"/>
              <a:t>коликој</a:t>
            </a:r>
            <a:r>
              <a:rPr lang="en-US" b="1" dirty="0"/>
              <a:t> </a:t>
            </a:r>
            <a:r>
              <a:rPr lang="en-US" b="1" dirty="0" err="1"/>
              <a:t>мери</a:t>
            </a:r>
            <a:r>
              <a:rPr lang="en-US" b="1" dirty="0"/>
              <a:t> </a:t>
            </a:r>
            <a:r>
              <a:rPr lang="en-US" b="1" dirty="0" err="1"/>
              <a:t>је</a:t>
            </a:r>
            <a:r>
              <a:rPr lang="en-US" b="1" dirty="0"/>
              <a:t> </a:t>
            </a:r>
            <a:r>
              <a:rPr lang="en-US" b="1" dirty="0" err="1"/>
              <a:t>за</a:t>
            </a:r>
            <a:r>
              <a:rPr lang="en-US" b="1" dirty="0"/>
              <a:t> </a:t>
            </a:r>
            <a:r>
              <a:rPr lang="en-US" b="1" dirty="0" err="1"/>
              <a:t>тебе</a:t>
            </a:r>
            <a:r>
              <a:rPr lang="en-US" b="1" dirty="0"/>
              <a:t> </a:t>
            </a:r>
            <a:r>
              <a:rPr lang="en-US" b="1" dirty="0" err="1"/>
              <a:t>тешко</a:t>
            </a:r>
            <a:r>
              <a:rPr lang="en-US" b="1" dirty="0"/>
              <a:t> </a:t>
            </a:r>
            <a:r>
              <a:rPr lang="en-US" b="1" dirty="0" err="1"/>
              <a:t>или</a:t>
            </a:r>
            <a:r>
              <a:rPr lang="en-US" b="1" dirty="0"/>
              <a:t> </a:t>
            </a:r>
            <a:r>
              <a:rPr lang="en-US" b="1" dirty="0" err="1"/>
              <a:t>лако</a:t>
            </a:r>
            <a:r>
              <a:rPr lang="en-US" b="1" dirty="0"/>
              <a:t> </a:t>
            </a:r>
            <a:r>
              <a:rPr lang="en-US" b="1" dirty="0" err="1"/>
              <a:t>да</a:t>
            </a:r>
            <a:r>
              <a:rPr lang="en-US" b="1" dirty="0"/>
              <a:t> </a:t>
            </a:r>
            <a:r>
              <a:rPr lang="en-US" b="1" dirty="0" err="1"/>
              <a:t>постижеш</a:t>
            </a:r>
            <a:r>
              <a:rPr lang="en-US" b="1" dirty="0"/>
              <a:t> </a:t>
            </a:r>
            <a:r>
              <a:rPr lang="en-US" b="1" dirty="0" err="1"/>
              <a:t>израду</a:t>
            </a:r>
            <a:r>
              <a:rPr lang="en-US" b="1" dirty="0"/>
              <a:t> </a:t>
            </a:r>
            <a:r>
              <a:rPr lang="en-US" b="1" dirty="0" err="1"/>
              <a:t>свих</a:t>
            </a:r>
            <a:r>
              <a:rPr lang="en-US" b="1" dirty="0"/>
              <a:t> </a:t>
            </a:r>
            <a:r>
              <a:rPr lang="en-US" b="1" dirty="0" err="1"/>
              <a:t>домаћих</a:t>
            </a:r>
            <a:r>
              <a:rPr lang="en-US" b="1" dirty="0"/>
              <a:t> </a:t>
            </a:r>
            <a:r>
              <a:rPr lang="en-US" b="1" dirty="0" err="1" smtClean="0"/>
              <a:t>задатака</a:t>
            </a:r>
            <a:r>
              <a:rPr lang="sr-Cyrl-RS" b="1" dirty="0" smtClean="0"/>
              <a:t>?</a:t>
            </a:r>
            <a:r>
              <a:rPr lang="sr-Cyrl-RS" dirty="0"/>
              <a:t> </a:t>
            </a: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sz="1600" dirty="0" smtClean="0"/>
              <a:t>(1 - веома ми је тешко да постигнем да урадим све, 2,3,4, 5 - веома ми је лако да постигнем да урадим све домаће задатке)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701636"/>
            <a:ext cx="8915400" cy="3938155"/>
          </a:xfrm>
        </p:spPr>
        <p:txBody>
          <a:bodyPr>
            <a:normAutofit fontScale="92500" lnSpcReduction="20000"/>
          </a:bodyPr>
          <a:lstStyle/>
          <a:p>
            <a:r>
              <a:rPr lang="sr-Cyrl-RS" sz="2600" dirty="0">
                <a:solidFill>
                  <a:srgbClr val="FF0000"/>
                </a:solidFill>
              </a:rPr>
              <a:t>34,5% </a:t>
            </a:r>
            <a:r>
              <a:rPr lang="sr-Cyrl-RS" sz="2600" dirty="0"/>
              <a:t>је дало одговор 3 – </a:t>
            </a:r>
            <a:r>
              <a:rPr lang="sr-Cyrl-RS" sz="2600" dirty="0">
                <a:solidFill>
                  <a:srgbClr val="FF0000"/>
                </a:solidFill>
              </a:rPr>
              <a:t>средње</a:t>
            </a:r>
            <a:r>
              <a:rPr lang="sr-Cyrl-RS" sz="2600" dirty="0"/>
              <a:t> (процена </a:t>
            </a:r>
            <a:r>
              <a:rPr lang="sr-Cyrl-RS" sz="2600" dirty="0" smtClean="0"/>
              <a:t>да није ни лако, </a:t>
            </a:r>
            <a:r>
              <a:rPr lang="sr-Cyrl-RS" sz="2600" dirty="0"/>
              <a:t>ни </a:t>
            </a:r>
            <a:r>
              <a:rPr lang="sr-Cyrl-RS" sz="2600" dirty="0" smtClean="0"/>
              <a:t>тешко, </a:t>
            </a:r>
            <a:r>
              <a:rPr lang="sr-Cyrl-RS" sz="2600" dirty="0"/>
              <a:t>да постигну израду свих домаћих задатака),</a:t>
            </a:r>
            <a:endParaRPr lang="en-US" sz="2600" dirty="0"/>
          </a:p>
          <a:p>
            <a:r>
              <a:rPr lang="sr-Cyrl-RS" sz="2600" dirty="0">
                <a:solidFill>
                  <a:srgbClr val="FF0000"/>
                </a:solidFill>
              </a:rPr>
              <a:t>32% </a:t>
            </a:r>
            <a:r>
              <a:rPr lang="sr-Cyrl-RS" sz="2600" dirty="0"/>
              <a:t>је дало одговор 4 – </a:t>
            </a:r>
            <a:r>
              <a:rPr lang="sr-Cyrl-RS" sz="2600" dirty="0">
                <a:solidFill>
                  <a:srgbClr val="FF0000"/>
                </a:solidFill>
              </a:rPr>
              <a:t>тешко</a:t>
            </a:r>
            <a:r>
              <a:rPr lang="sr-Cyrl-RS" sz="2600" dirty="0"/>
              <a:t> им је да постигну израду свих домаћих,</a:t>
            </a:r>
            <a:endParaRPr lang="en-US" sz="2600" dirty="0"/>
          </a:p>
          <a:p>
            <a:r>
              <a:rPr lang="sr-Cyrl-RS" sz="2600" dirty="0"/>
              <a:t>18% је дало одговор 5 – веома им је тешко да постигну,</a:t>
            </a:r>
            <a:endParaRPr lang="en-US" sz="2600" dirty="0"/>
          </a:p>
          <a:p>
            <a:r>
              <a:rPr lang="sr-Cyrl-RS" sz="2600" dirty="0"/>
              <a:t>10% је дало одговор 2 – лако им је да постигну,</a:t>
            </a:r>
            <a:endParaRPr lang="en-US" sz="2600" dirty="0"/>
          </a:p>
          <a:p>
            <a:r>
              <a:rPr lang="sr-Cyrl-RS" sz="2600" dirty="0"/>
              <a:t>5,5% је дало одговор 1 – веома им је лако да постигну израду домаћих задатака;</a:t>
            </a:r>
            <a:endParaRPr lang="en-US" sz="2600" dirty="0"/>
          </a:p>
          <a:p>
            <a:pPr marL="0" indent="0">
              <a:buNone/>
            </a:pPr>
            <a:r>
              <a:rPr lang="sr-Cyrl-RS" dirty="0"/>
              <a:t> 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483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err="1"/>
              <a:t>Мој</a:t>
            </a:r>
            <a:r>
              <a:rPr lang="en-US" b="1" dirty="0"/>
              <a:t> </a:t>
            </a:r>
            <a:r>
              <a:rPr lang="en-US" b="1" dirty="0" err="1"/>
              <a:t>успех</a:t>
            </a:r>
            <a:r>
              <a:rPr lang="en-US" b="1" dirty="0"/>
              <a:t> </a:t>
            </a:r>
            <a:r>
              <a:rPr lang="en-US" b="1" dirty="0" err="1"/>
              <a:t>на</a:t>
            </a:r>
            <a:r>
              <a:rPr lang="en-US" b="1" dirty="0"/>
              <a:t> </a:t>
            </a:r>
            <a:r>
              <a:rPr lang="en-US" b="1" dirty="0" err="1"/>
              <a:t>полугодишту</a:t>
            </a:r>
            <a:r>
              <a:rPr lang="en-US" b="1" dirty="0"/>
              <a:t> </a:t>
            </a:r>
            <a:r>
              <a:rPr lang="en-US" b="1" dirty="0" err="1"/>
              <a:t>је</a:t>
            </a:r>
            <a:r>
              <a:rPr lang="en-US" b="1" dirty="0"/>
              <a:t> </a:t>
            </a:r>
            <a:r>
              <a:rPr lang="en-US" b="1" dirty="0" err="1" smtClean="0"/>
              <a:t>био</a:t>
            </a:r>
            <a:r>
              <a:rPr lang="sr-Cyrl-RS" b="1" dirty="0"/>
              <a:t>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sz="4000" dirty="0"/>
              <a:t>50,7% одличан</a:t>
            </a:r>
            <a:endParaRPr lang="en-US" sz="4000" dirty="0"/>
          </a:p>
          <a:p>
            <a:r>
              <a:rPr lang="sr-Cyrl-RS" sz="4000" dirty="0"/>
              <a:t>36,1% врло добар</a:t>
            </a:r>
            <a:endParaRPr lang="en-US" sz="4000" dirty="0"/>
          </a:p>
          <a:p>
            <a:r>
              <a:rPr lang="sr-Cyrl-RS" sz="4000" dirty="0"/>
              <a:t>10,6% добар</a:t>
            </a:r>
            <a:endParaRPr lang="en-US" sz="4000" dirty="0"/>
          </a:p>
          <a:p>
            <a:r>
              <a:rPr lang="sr-Cyrl-RS" sz="4000" dirty="0"/>
              <a:t>2% недовољан</a:t>
            </a:r>
            <a:endParaRPr lang="en-US" sz="4000" dirty="0"/>
          </a:p>
          <a:p>
            <a:r>
              <a:rPr lang="sr-Cyrl-RS" sz="4000" dirty="0"/>
              <a:t>0,6% довољан</a:t>
            </a:r>
            <a:endParaRPr lang="en-US" sz="4000" dirty="0"/>
          </a:p>
          <a:p>
            <a:pPr marL="0" indent="0">
              <a:buNone/>
            </a:pPr>
            <a:r>
              <a:rPr lang="sr-Cyrl-RS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162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2589213" y="436563"/>
            <a:ext cx="8915400" cy="6224010"/>
          </a:xfrm>
        </p:spPr>
        <p:txBody>
          <a:bodyPr>
            <a:noAutofit/>
          </a:bodyPr>
          <a:lstStyle/>
          <a:p>
            <a:pPr algn="just"/>
            <a:r>
              <a:rPr lang="sr-Cyrl-RS" sz="1600" b="1" dirty="0"/>
              <a:t>На основу резултата добијених из Упитника, нешто више од половине испитаних ученика (239 ученика) сматра да су </a:t>
            </a:r>
            <a:r>
              <a:rPr lang="sr-Cyrl-RS" sz="1600" dirty="0">
                <a:solidFill>
                  <a:srgbClr val="FF0000"/>
                </a:solidFill>
              </a:rPr>
              <a:t>мало оптерећени </a:t>
            </a:r>
            <a:r>
              <a:rPr lang="sr-Cyrl-RS" sz="1600" b="1" dirty="0"/>
              <a:t>учењем на даљину, док 22% (102 ученика) сматра да су </a:t>
            </a:r>
            <a:r>
              <a:rPr lang="sr-Cyrl-RS" sz="1600" dirty="0">
                <a:solidFill>
                  <a:srgbClr val="FF0000"/>
                </a:solidFill>
              </a:rPr>
              <a:t>веома оптерећени</a:t>
            </a:r>
            <a:r>
              <a:rPr lang="sr-Cyrl-RS" sz="1600" b="1" dirty="0" smtClean="0"/>
              <a:t>.</a:t>
            </a:r>
            <a:r>
              <a:rPr lang="sr-Cyrl-RS" sz="1600" b="1" dirty="0"/>
              <a:t> </a:t>
            </a:r>
            <a:endParaRPr lang="en-US" sz="1600" b="1" dirty="0"/>
          </a:p>
          <a:p>
            <a:pPr algn="just"/>
            <a:r>
              <a:rPr lang="sr-Cyrl-RS" sz="1600" b="1" dirty="0"/>
              <a:t>Готово једнак број ученика одговара да им је </a:t>
            </a:r>
            <a:r>
              <a:rPr lang="sr-Cyrl-RS" sz="1600" i="1" dirty="0">
                <a:solidFill>
                  <a:srgbClr val="FF0000"/>
                </a:solidFill>
              </a:rPr>
              <a:t>умерено тешко</a:t>
            </a:r>
            <a:r>
              <a:rPr lang="sr-Cyrl-RS" sz="1600" dirty="0">
                <a:solidFill>
                  <a:srgbClr val="FF0000"/>
                </a:solidFill>
              </a:rPr>
              <a:t> </a:t>
            </a:r>
            <a:r>
              <a:rPr lang="sr-Cyrl-RS" sz="1600" b="1" dirty="0"/>
              <a:t>односно да им је </a:t>
            </a:r>
            <a:r>
              <a:rPr lang="sr-Cyrl-RS" sz="1600" i="1" dirty="0">
                <a:solidFill>
                  <a:srgbClr val="FF0000"/>
                </a:solidFill>
              </a:rPr>
              <a:t>тешко</a:t>
            </a:r>
            <a:r>
              <a:rPr lang="sr-Cyrl-RS" sz="1600" b="1" dirty="0"/>
              <a:t> да постигну израду свих домаћих задатака,  да имају </a:t>
            </a:r>
            <a:r>
              <a:rPr lang="sr-Cyrl-RS" sz="1600" dirty="0">
                <a:solidFill>
                  <a:srgbClr val="FF0000"/>
                </a:solidFill>
              </a:rPr>
              <a:t>у већини случаја </a:t>
            </a:r>
            <a:r>
              <a:rPr lang="sr-Cyrl-RS" sz="1600" b="1" dirty="0">
                <a:solidFill>
                  <a:schemeClr val="tx1"/>
                </a:solidFill>
              </a:rPr>
              <a:t>од</a:t>
            </a:r>
            <a:r>
              <a:rPr lang="sr-Cyrl-RS" sz="1600" dirty="0">
                <a:solidFill>
                  <a:srgbClr val="FF0000"/>
                </a:solidFill>
              </a:rPr>
              <a:t> 1 до 3</a:t>
            </a:r>
            <a:r>
              <a:rPr lang="sr-Cyrl-RS" sz="1600" b="1" dirty="0"/>
              <a:t>, односно од </a:t>
            </a:r>
            <a:r>
              <a:rPr lang="sr-Cyrl-RS" sz="1600" dirty="0">
                <a:solidFill>
                  <a:srgbClr val="FF0000"/>
                </a:solidFill>
              </a:rPr>
              <a:t>4 до 6 </a:t>
            </a:r>
            <a:r>
              <a:rPr lang="sr-Cyrl-RS" sz="1600" b="1" dirty="0"/>
              <a:t>домаћих задатака дневно. Скоро половина испитаних сматра да </a:t>
            </a:r>
            <a:r>
              <a:rPr lang="sr-Cyrl-RS" sz="1600" dirty="0">
                <a:solidFill>
                  <a:srgbClr val="FF0000"/>
                </a:solidFill>
              </a:rPr>
              <a:t>задаци нису ни лаки ни тешки</a:t>
            </a:r>
            <a:r>
              <a:rPr lang="sr-Cyrl-RS" sz="1600" b="1" dirty="0"/>
              <a:t>, да су </a:t>
            </a:r>
            <a:r>
              <a:rPr lang="sr-Cyrl-RS" sz="1600" dirty="0">
                <a:solidFill>
                  <a:srgbClr val="FF0000"/>
                </a:solidFill>
              </a:rPr>
              <a:t>средњег нивоа</a:t>
            </a:r>
            <a:r>
              <a:rPr lang="sr-Cyrl-RS" sz="1600" b="1" dirty="0"/>
              <a:t>. </a:t>
            </a:r>
            <a:endParaRPr lang="en-US" sz="1600" b="1" dirty="0"/>
          </a:p>
          <a:p>
            <a:pPr algn="just"/>
            <a:r>
              <a:rPr lang="sr-Cyrl-RS" sz="1600" b="1" dirty="0"/>
              <a:t>Нешто мање од половине испитаних </a:t>
            </a:r>
            <a:r>
              <a:rPr lang="sr-Cyrl-RS" sz="1600" dirty="0">
                <a:solidFill>
                  <a:srgbClr val="FF0000"/>
                </a:solidFill>
              </a:rPr>
              <a:t>не ради домаће задатке самостално</a:t>
            </a:r>
            <a:r>
              <a:rPr lang="sr-Cyrl-RS" sz="1600" b="1" dirty="0"/>
              <a:t>, већ им је за израду потребна помоћ родитеља. </a:t>
            </a:r>
            <a:endParaRPr lang="en-US" sz="1600" b="1" dirty="0"/>
          </a:p>
          <a:p>
            <a:pPr algn="just"/>
            <a:r>
              <a:rPr lang="sr-Cyrl-RS" sz="1600" b="1" dirty="0"/>
              <a:t>Подељена су мишљења ученика у томе да ли сматрају да су им корисна за учење предавања са телевизије, 27% (121 ученик) сматра да су предавања са ТВ-а </a:t>
            </a:r>
            <a:r>
              <a:rPr lang="sr-Cyrl-RS" sz="1600" dirty="0">
                <a:solidFill>
                  <a:srgbClr val="FF0000"/>
                </a:solidFill>
              </a:rPr>
              <a:t>веома корисна</a:t>
            </a:r>
            <a:r>
              <a:rPr lang="sr-Cyrl-RS" sz="1600" b="1" dirty="0" smtClean="0"/>
              <a:t>.</a:t>
            </a:r>
            <a:endParaRPr lang="en-US" sz="1600" b="1" dirty="0"/>
          </a:p>
          <a:p>
            <a:pPr algn="just"/>
            <a:r>
              <a:rPr lang="sr-Cyrl-RS" sz="1600" b="1" dirty="0"/>
              <a:t>68% ученика, што чини 307 ученика од укупног узорка, сматра да су </a:t>
            </a:r>
            <a:r>
              <a:rPr lang="sr-Cyrl-RS" sz="1600" i="1" dirty="0">
                <a:solidFill>
                  <a:srgbClr val="FF0000"/>
                </a:solidFill>
              </a:rPr>
              <a:t>им веома корисна за учење </a:t>
            </a:r>
            <a:r>
              <a:rPr lang="sr-Cyrl-RS" sz="1600" b="1" dirty="0"/>
              <a:t>предавања и консултације са наставницима и готово једнак проценат ученика је одговорио </a:t>
            </a:r>
            <a:r>
              <a:rPr lang="sr-Cyrl-RS" sz="1600" i="1" dirty="0">
                <a:solidFill>
                  <a:srgbClr val="FF0000"/>
                </a:solidFill>
              </a:rPr>
              <a:t>да може све наставнике питати </a:t>
            </a:r>
            <a:r>
              <a:rPr lang="sr-Cyrl-RS" sz="1600" b="1" dirty="0"/>
              <a:t>када им нешто није јасно</a:t>
            </a:r>
            <a:r>
              <a:rPr lang="sr-Cyrl-RS" sz="1600" b="1" dirty="0" smtClean="0"/>
              <a:t>.</a:t>
            </a:r>
            <a:endParaRPr lang="en-US" sz="1600" b="1" dirty="0"/>
          </a:p>
          <a:p>
            <a:pPr algn="just"/>
            <a:r>
              <a:rPr lang="sr-Cyrl-RS" sz="1600" b="1" dirty="0"/>
              <a:t>60% ученика, што чини 272 ученика од укупног узорка, су одговорила да им </a:t>
            </a:r>
            <a:r>
              <a:rPr lang="sr-Cyrl-RS" sz="1600" i="1" dirty="0">
                <a:solidFill>
                  <a:srgbClr val="FF0000"/>
                </a:solidFill>
              </a:rPr>
              <a:t>више одговара учење у школи</a:t>
            </a:r>
            <a:r>
              <a:rPr lang="sr-Cyrl-RS" sz="1600" b="1" dirty="0"/>
              <a:t>, непуних 10% је одговорило да им одговара учење преко интернета, а чак 78% је одговорило да им је </a:t>
            </a:r>
            <a:r>
              <a:rPr lang="sr-Cyrl-RS" sz="1600" i="1" dirty="0">
                <a:solidFill>
                  <a:srgbClr val="FF0000"/>
                </a:solidFill>
              </a:rPr>
              <a:t>лакше учење у школи, пре епидемије</a:t>
            </a:r>
            <a:r>
              <a:rPr lang="sr-Cyrl-RS" sz="1600" b="1" dirty="0"/>
              <a:t>, чиме би могло да се закључи да наши ученици у великој већини, једва чекају да се врате у школу! </a:t>
            </a:r>
            <a:r>
              <a:rPr lang="sr-Cyrl-RS" sz="1600" b="1" dirty="0">
                <a:sym typeface="Wingdings" panose="05000000000000000000" pitchFamily="2" charset="2"/>
              </a:rPr>
              <a:t></a:t>
            </a:r>
            <a:endParaRPr lang="en-US" sz="1600" b="1" dirty="0"/>
          </a:p>
          <a:p>
            <a:pPr marL="0" indent="0" algn="just">
              <a:buNone/>
            </a:pP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47866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6317"/>
          </a:xfrm>
        </p:spPr>
        <p:txBody>
          <a:bodyPr>
            <a:normAutofit fontScale="90000"/>
          </a:bodyPr>
          <a:lstStyle/>
          <a:p>
            <a:r>
              <a:rPr lang="sr-Cyrl-RS" sz="2200" b="1" dirty="0"/>
              <a:t>А ево и неких разлога зашто је ученицима начин учења у школи лакши, него начин учења преко интернета (7.питање):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6" y="1340427"/>
            <a:ext cx="10403176" cy="5278582"/>
          </a:xfrm>
        </p:spPr>
        <p:txBody>
          <a:bodyPr>
            <a:normAutofit fontScale="62500" lnSpcReduction="20000"/>
          </a:bodyPr>
          <a:lstStyle/>
          <a:p>
            <a:r>
              <a:rPr lang="en-US" i="1" dirty="0" err="1"/>
              <a:t>Moja</a:t>
            </a:r>
            <a:r>
              <a:rPr lang="en-US" i="1" dirty="0"/>
              <a:t> </a:t>
            </a:r>
            <a:r>
              <a:rPr lang="en-US" i="1" dirty="0" err="1"/>
              <a:t>uciteljica</a:t>
            </a:r>
            <a:r>
              <a:rPr lang="en-US" i="1" dirty="0"/>
              <a:t> </a:t>
            </a:r>
            <a:r>
              <a:rPr lang="en-US" i="1" dirty="0" err="1"/>
              <a:t>najbolje</a:t>
            </a:r>
            <a:r>
              <a:rPr lang="en-US" i="1" dirty="0"/>
              <a:t> </a:t>
            </a:r>
            <a:r>
              <a:rPr lang="en-US" i="1" dirty="0" err="1"/>
              <a:t>predaje</a:t>
            </a:r>
            <a:r>
              <a:rPr lang="en-US" i="1" dirty="0"/>
              <a:t>.</a:t>
            </a:r>
          </a:p>
          <a:p>
            <a:r>
              <a:rPr lang="en-US" i="1" dirty="0" err="1"/>
              <a:t>Moja</a:t>
            </a:r>
            <a:r>
              <a:rPr lang="en-US" i="1" dirty="0"/>
              <a:t> </a:t>
            </a:r>
            <a:r>
              <a:rPr lang="en-US" i="1" dirty="0" err="1"/>
              <a:t>uciteljica</a:t>
            </a:r>
            <a:r>
              <a:rPr lang="en-US" i="1" dirty="0"/>
              <a:t> </a:t>
            </a:r>
            <a:r>
              <a:rPr lang="en-US" i="1" dirty="0" err="1"/>
              <a:t>najbolje</a:t>
            </a:r>
            <a:r>
              <a:rPr lang="en-US" i="1" dirty="0"/>
              <a:t> </a:t>
            </a:r>
            <a:r>
              <a:rPr lang="en-US" i="1" dirty="0" err="1"/>
              <a:t>objasnjava</a:t>
            </a:r>
            <a:r>
              <a:rPr lang="en-US" i="1" dirty="0"/>
              <a:t>.</a:t>
            </a:r>
          </a:p>
          <a:p>
            <a:r>
              <a:rPr lang="en-US" i="1" dirty="0" err="1"/>
              <a:t>Lakši</a:t>
            </a:r>
            <a:r>
              <a:rPr lang="en-US" i="1" dirty="0"/>
              <a:t> je </a:t>
            </a:r>
            <a:r>
              <a:rPr lang="en-US" i="1" dirty="0" err="1"/>
              <a:t>jer</a:t>
            </a:r>
            <a:r>
              <a:rPr lang="en-US" i="1" dirty="0"/>
              <a:t> </a:t>
            </a:r>
            <a:r>
              <a:rPr lang="en-US" i="1" dirty="0" err="1"/>
              <a:t>slušam</a:t>
            </a:r>
            <a:r>
              <a:rPr lang="en-US" i="1" dirty="0"/>
              <a:t> </a:t>
            </a:r>
            <a:r>
              <a:rPr lang="en-US" i="1" dirty="0" err="1"/>
              <a:t>učiteljicu</a:t>
            </a:r>
            <a:r>
              <a:rPr lang="en-US" i="1" dirty="0"/>
              <a:t> </a:t>
            </a:r>
            <a:r>
              <a:rPr lang="en-US" i="1" dirty="0" err="1"/>
              <a:t>kako</a:t>
            </a:r>
            <a:r>
              <a:rPr lang="en-US" i="1" dirty="0"/>
              <a:t> </a:t>
            </a:r>
            <a:r>
              <a:rPr lang="en-US" i="1" dirty="0" err="1"/>
              <a:t>predaje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dosta</a:t>
            </a:r>
            <a:r>
              <a:rPr lang="en-US" i="1" dirty="0"/>
              <a:t> toga </a:t>
            </a:r>
            <a:r>
              <a:rPr lang="en-US" i="1" dirty="0" err="1"/>
              <a:t>naučim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času</a:t>
            </a:r>
            <a:r>
              <a:rPr lang="en-US" i="1" dirty="0"/>
              <a:t>,.</a:t>
            </a:r>
          </a:p>
          <a:p>
            <a:r>
              <a:rPr lang="en-US" i="1" dirty="0" err="1"/>
              <a:t>Zato</a:t>
            </a:r>
            <a:r>
              <a:rPr lang="en-US" i="1" dirty="0"/>
              <a:t> </a:t>
            </a:r>
            <a:r>
              <a:rPr lang="en-US" i="1" dirty="0" err="1"/>
              <a:t>sto</a:t>
            </a:r>
            <a:r>
              <a:rPr lang="en-US" i="1" dirty="0"/>
              <a:t> </a:t>
            </a:r>
            <a:r>
              <a:rPr lang="en-US" i="1" dirty="0" err="1"/>
              <a:t>mogu</a:t>
            </a:r>
            <a:r>
              <a:rPr lang="en-US" i="1" dirty="0"/>
              <a:t> da se </a:t>
            </a:r>
            <a:r>
              <a:rPr lang="en-US" i="1" dirty="0" err="1"/>
              <a:t>igram</a:t>
            </a:r>
            <a:r>
              <a:rPr lang="en-US" i="1" dirty="0"/>
              <a:t>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drugarima</a:t>
            </a:r>
            <a:endParaRPr lang="en-US" i="1" dirty="0"/>
          </a:p>
          <a:p>
            <a:r>
              <a:rPr lang="en-US" i="1" dirty="0" err="1"/>
              <a:t>Nije</a:t>
            </a:r>
            <a:r>
              <a:rPr lang="en-US" i="1" dirty="0"/>
              <a:t> mi </a:t>
            </a:r>
            <a:r>
              <a:rPr lang="en-US" i="1" dirty="0" err="1"/>
              <a:t>lakši</a:t>
            </a:r>
            <a:endParaRPr lang="en-US" i="1" dirty="0"/>
          </a:p>
          <a:p>
            <a:r>
              <a:rPr lang="en-US" i="1" dirty="0" err="1"/>
              <a:t>Zato</a:t>
            </a:r>
            <a:r>
              <a:rPr lang="en-US" i="1" dirty="0"/>
              <a:t> </a:t>
            </a:r>
            <a:r>
              <a:rPr lang="en-US" i="1" dirty="0" err="1"/>
              <a:t>sto</a:t>
            </a:r>
            <a:r>
              <a:rPr lang="en-US" i="1" dirty="0"/>
              <a:t> </a:t>
            </a:r>
            <a:r>
              <a:rPr lang="en-US" i="1" dirty="0" err="1"/>
              <a:t>Uciteljica</a:t>
            </a:r>
            <a:r>
              <a:rPr lang="en-US" i="1" dirty="0"/>
              <a:t> ne </a:t>
            </a:r>
            <a:r>
              <a:rPr lang="en-US" i="1" dirty="0" err="1"/>
              <a:t>zuri</a:t>
            </a:r>
            <a:endParaRPr lang="en-US" i="1" dirty="0"/>
          </a:p>
          <a:p>
            <a:r>
              <a:rPr lang="en-US" i="1" dirty="0"/>
              <a:t>Imam vise </a:t>
            </a:r>
            <a:r>
              <a:rPr lang="en-US" i="1" dirty="0" err="1"/>
              <a:t>vremena</a:t>
            </a:r>
            <a:r>
              <a:rPr lang="en-US" i="1" dirty="0"/>
              <a:t> da </a:t>
            </a:r>
            <a:r>
              <a:rPr lang="en-US" i="1" dirty="0" err="1"/>
              <a:t>ucim</a:t>
            </a:r>
            <a:endParaRPr lang="en-US" i="1" dirty="0"/>
          </a:p>
          <a:p>
            <a:r>
              <a:rPr lang="en-US" i="1" dirty="0" err="1"/>
              <a:t>Zato</a:t>
            </a:r>
            <a:r>
              <a:rPr lang="en-US" i="1" dirty="0"/>
              <a:t> </a:t>
            </a:r>
            <a:r>
              <a:rPr lang="en-US" i="1" dirty="0" err="1"/>
              <a:t>sto</a:t>
            </a:r>
            <a:r>
              <a:rPr lang="en-US" i="1" dirty="0"/>
              <a:t> </a:t>
            </a:r>
            <a:r>
              <a:rPr lang="en-US" i="1" dirty="0" err="1"/>
              <a:t>slusam</a:t>
            </a:r>
            <a:r>
              <a:rPr lang="en-US" i="1" dirty="0"/>
              <a:t> </a:t>
            </a:r>
            <a:r>
              <a:rPr lang="en-US" i="1" dirty="0" err="1"/>
              <a:t>svoju</a:t>
            </a:r>
            <a:r>
              <a:rPr lang="en-US" i="1" dirty="0"/>
              <a:t> </a:t>
            </a:r>
            <a:r>
              <a:rPr lang="en-US" i="1" dirty="0" err="1"/>
              <a:t>uciteljicu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mogu</a:t>
            </a:r>
            <a:r>
              <a:rPr lang="en-US" i="1" dirty="0"/>
              <a:t> da je </a:t>
            </a:r>
            <a:r>
              <a:rPr lang="en-US" i="1" dirty="0" err="1"/>
              <a:t>pitam</a:t>
            </a:r>
            <a:r>
              <a:rPr lang="en-US" i="1" dirty="0"/>
              <a:t> </a:t>
            </a:r>
            <a:r>
              <a:rPr lang="en-US" i="1" dirty="0" err="1"/>
              <a:t>kad</a:t>
            </a:r>
            <a:r>
              <a:rPr lang="en-US" i="1" dirty="0"/>
              <a:t> god mi </a:t>
            </a:r>
            <a:r>
              <a:rPr lang="en-US" i="1" dirty="0" err="1"/>
              <a:t>treba</a:t>
            </a:r>
            <a:r>
              <a:rPr lang="en-US" i="1" dirty="0"/>
              <a:t> </a:t>
            </a:r>
            <a:r>
              <a:rPr lang="en-US" i="1" dirty="0" err="1"/>
              <a:t>neka</a:t>
            </a:r>
            <a:r>
              <a:rPr lang="en-US" i="1" dirty="0"/>
              <a:t> </a:t>
            </a:r>
            <a:r>
              <a:rPr lang="en-US" i="1" dirty="0" err="1"/>
              <a:t>pomoc</a:t>
            </a:r>
            <a:r>
              <a:rPr lang="en-US" i="1" dirty="0"/>
              <a:t>.</a:t>
            </a:r>
          </a:p>
          <a:p>
            <a:r>
              <a:rPr lang="en-US" i="1" dirty="0" err="1"/>
              <a:t>Zato</a:t>
            </a:r>
            <a:r>
              <a:rPr lang="en-US" i="1" dirty="0"/>
              <a:t> </a:t>
            </a:r>
            <a:r>
              <a:rPr lang="en-US" i="1" dirty="0" err="1"/>
              <a:t>sto</a:t>
            </a:r>
            <a:r>
              <a:rPr lang="en-US" i="1" dirty="0"/>
              <a:t> </a:t>
            </a:r>
            <a:r>
              <a:rPr lang="en-US" i="1" dirty="0" err="1"/>
              <a:t>nastavnici</a:t>
            </a:r>
            <a:r>
              <a:rPr lang="en-US" i="1" dirty="0"/>
              <a:t> </a:t>
            </a:r>
            <a:r>
              <a:rPr lang="en-US" i="1" dirty="0" err="1"/>
              <a:t>mogu</a:t>
            </a:r>
            <a:r>
              <a:rPr lang="en-US" i="1" dirty="0"/>
              <a:t> </a:t>
            </a:r>
            <a:r>
              <a:rPr lang="en-US" i="1" dirty="0" err="1"/>
              <a:t>bolje</a:t>
            </a:r>
            <a:r>
              <a:rPr lang="en-US" i="1" dirty="0"/>
              <a:t> da </a:t>
            </a:r>
            <a:r>
              <a:rPr lang="en-US" i="1" dirty="0" err="1"/>
              <a:t>nam</a:t>
            </a:r>
            <a:r>
              <a:rPr lang="en-US" i="1" dirty="0"/>
              <a:t> </a:t>
            </a:r>
            <a:r>
              <a:rPr lang="en-US" i="1" dirty="0" err="1"/>
              <a:t>pomognu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objasne</a:t>
            </a:r>
            <a:r>
              <a:rPr lang="en-US" i="1" dirty="0"/>
              <a:t> vise </a:t>
            </a:r>
            <a:r>
              <a:rPr lang="en-US" i="1" dirty="0" err="1"/>
              <a:t>nego</a:t>
            </a:r>
            <a:r>
              <a:rPr lang="en-US" i="1" dirty="0"/>
              <a:t> mi </a:t>
            </a:r>
            <a:r>
              <a:rPr lang="en-US" i="1" dirty="0" err="1"/>
              <a:t>sami</a:t>
            </a:r>
            <a:r>
              <a:rPr lang="en-US" i="1" dirty="0"/>
              <a:t> </a:t>
            </a:r>
            <a:r>
              <a:rPr lang="en-US" i="1" dirty="0" err="1"/>
              <a:t>sebi</a:t>
            </a:r>
            <a:endParaRPr lang="en-US" i="1" dirty="0"/>
          </a:p>
          <a:p>
            <a:r>
              <a:rPr lang="en-US" i="1" dirty="0"/>
              <a:t>Imam </a:t>
            </a:r>
            <a:r>
              <a:rPr lang="en-US" i="1" dirty="0" err="1"/>
              <a:t>više</a:t>
            </a:r>
            <a:r>
              <a:rPr lang="en-US" i="1" dirty="0"/>
              <a:t> </a:t>
            </a:r>
            <a:r>
              <a:rPr lang="en-US" i="1" dirty="0" err="1"/>
              <a:t>vremena</a:t>
            </a:r>
            <a:r>
              <a:rPr lang="en-US" i="1" dirty="0"/>
              <a:t> da se </a:t>
            </a:r>
            <a:r>
              <a:rPr lang="en-US" i="1" dirty="0" err="1"/>
              <a:t>posvetim</a:t>
            </a:r>
            <a:r>
              <a:rPr lang="en-US" i="1" dirty="0"/>
              <a:t> </a:t>
            </a:r>
            <a:r>
              <a:rPr lang="en-US" i="1" dirty="0" err="1"/>
              <a:t>jednom</a:t>
            </a:r>
            <a:r>
              <a:rPr lang="en-US" i="1" dirty="0"/>
              <a:t> </a:t>
            </a:r>
            <a:r>
              <a:rPr lang="en-US" i="1" dirty="0" err="1"/>
              <a:t>predmetu</a:t>
            </a:r>
            <a:endParaRPr lang="en-US" i="1" dirty="0"/>
          </a:p>
          <a:p>
            <a:r>
              <a:rPr lang="en-US" i="1" dirty="0" err="1"/>
              <a:t>Zato</a:t>
            </a:r>
            <a:r>
              <a:rPr lang="en-US" i="1" dirty="0"/>
              <a:t> </a:t>
            </a:r>
            <a:r>
              <a:rPr lang="en-US" i="1" dirty="0" err="1"/>
              <a:t>što</a:t>
            </a:r>
            <a:r>
              <a:rPr lang="en-US" i="1" dirty="0"/>
              <a:t> mi je </a:t>
            </a:r>
            <a:r>
              <a:rPr lang="en-US" i="1" dirty="0" err="1"/>
              <a:t>lakše</a:t>
            </a:r>
            <a:r>
              <a:rPr lang="en-US" i="1" dirty="0"/>
              <a:t> da </a:t>
            </a:r>
            <a:r>
              <a:rPr lang="en-US" i="1" dirty="0" err="1"/>
              <a:t>odgovaram</a:t>
            </a:r>
            <a:r>
              <a:rPr lang="en-US" i="1" dirty="0"/>
              <a:t> </a:t>
            </a:r>
            <a:r>
              <a:rPr lang="en-US" i="1" dirty="0" err="1"/>
              <a:t>usmeno</a:t>
            </a:r>
            <a:r>
              <a:rPr lang="en-US" i="1" dirty="0"/>
              <a:t>.</a:t>
            </a:r>
          </a:p>
          <a:p>
            <a:r>
              <a:rPr lang="en-US" i="1" dirty="0" err="1"/>
              <a:t>Zato</a:t>
            </a:r>
            <a:r>
              <a:rPr lang="en-US" i="1" dirty="0"/>
              <a:t> </a:t>
            </a:r>
            <a:r>
              <a:rPr lang="en-US" i="1" dirty="0" err="1"/>
              <a:t>sto</a:t>
            </a:r>
            <a:r>
              <a:rPr lang="en-US" i="1" dirty="0"/>
              <a:t> </a:t>
            </a:r>
            <a:r>
              <a:rPr lang="en-US" i="1" dirty="0" err="1"/>
              <a:t>odmah</a:t>
            </a:r>
            <a:r>
              <a:rPr lang="en-US" i="1" dirty="0"/>
              <a:t> </a:t>
            </a:r>
            <a:r>
              <a:rPr lang="en-US" i="1" dirty="0" err="1"/>
              <a:t>mogu</a:t>
            </a:r>
            <a:r>
              <a:rPr lang="en-US" i="1" dirty="0"/>
              <a:t> da </a:t>
            </a:r>
            <a:r>
              <a:rPr lang="en-US" i="1" dirty="0" err="1"/>
              <a:t>pitam</a:t>
            </a:r>
            <a:r>
              <a:rPr lang="en-US" i="1" dirty="0"/>
              <a:t> </a:t>
            </a:r>
            <a:r>
              <a:rPr lang="en-US" i="1" dirty="0" err="1"/>
              <a:t>nastavnicu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ona</a:t>
            </a:r>
            <a:r>
              <a:rPr lang="en-US" i="1" dirty="0"/>
              <a:t> mi </a:t>
            </a:r>
            <a:r>
              <a:rPr lang="en-US" i="1" dirty="0" err="1"/>
              <a:t>odmah</a:t>
            </a:r>
            <a:r>
              <a:rPr lang="en-US" i="1" dirty="0"/>
              <a:t> </a:t>
            </a:r>
            <a:r>
              <a:rPr lang="en-US" i="1" dirty="0" err="1"/>
              <a:t>objasni</a:t>
            </a:r>
            <a:r>
              <a:rPr lang="en-US" i="1" dirty="0"/>
              <a:t> </a:t>
            </a:r>
            <a:r>
              <a:rPr lang="en-US" i="1" dirty="0" err="1"/>
              <a:t>sta</a:t>
            </a:r>
            <a:r>
              <a:rPr lang="en-US" i="1" dirty="0"/>
              <a:t> mi </a:t>
            </a:r>
            <a:r>
              <a:rPr lang="en-US" i="1" dirty="0" err="1"/>
              <a:t>nije</a:t>
            </a:r>
            <a:r>
              <a:rPr lang="en-US" i="1" dirty="0"/>
              <a:t> </a:t>
            </a:r>
            <a:r>
              <a:rPr lang="en-US" i="1" dirty="0" err="1"/>
              <a:t>jasno</a:t>
            </a:r>
            <a:endParaRPr lang="en-US" i="1" dirty="0"/>
          </a:p>
          <a:p>
            <a:r>
              <a:rPr lang="en-US" i="1" dirty="0" err="1"/>
              <a:t>Zato</a:t>
            </a:r>
            <a:r>
              <a:rPr lang="en-US" i="1" dirty="0"/>
              <a:t> </a:t>
            </a:r>
            <a:r>
              <a:rPr lang="en-US" i="1" dirty="0" err="1"/>
              <a:t>sto</a:t>
            </a:r>
            <a:r>
              <a:rPr lang="en-US" i="1" dirty="0"/>
              <a:t> imam vise </a:t>
            </a:r>
            <a:r>
              <a:rPr lang="en-US" i="1" dirty="0" err="1"/>
              <a:t>vremena</a:t>
            </a:r>
            <a:r>
              <a:rPr lang="en-US" i="1" dirty="0"/>
              <a:t> da </a:t>
            </a:r>
            <a:r>
              <a:rPr lang="en-US" i="1" dirty="0" err="1"/>
              <a:t>ucim</a:t>
            </a:r>
            <a:endParaRPr lang="en-US" i="1" dirty="0"/>
          </a:p>
          <a:p>
            <a:r>
              <a:rPr lang="en-US" i="1" dirty="0" err="1"/>
              <a:t>Zato</a:t>
            </a:r>
            <a:r>
              <a:rPr lang="en-US" i="1" dirty="0"/>
              <a:t> </a:t>
            </a:r>
            <a:r>
              <a:rPr lang="en-US" i="1" dirty="0" err="1"/>
              <a:t>što</a:t>
            </a:r>
            <a:r>
              <a:rPr lang="en-US" i="1" dirty="0"/>
              <a:t> </a:t>
            </a:r>
            <a:r>
              <a:rPr lang="en-US" i="1" dirty="0" err="1"/>
              <a:t>uciteljica</a:t>
            </a:r>
            <a:r>
              <a:rPr lang="en-US" i="1" dirty="0"/>
              <a:t> </a:t>
            </a:r>
            <a:r>
              <a:rPr lang="en-US" i="1" dirty="0" err="1"/>
              <a:t>koja</a:t>
            </a:r>
            <a:r>
              <a:rPr lang="en-US" i="1" dirty="0"/>
              <a:t> je </a:t>
            </a:r>
            <a:r>
              <a:rPr lang="en-US" i="1" dirty="0" err="1"/>
              <a:t>struna</a:t>
            </a:r>
            <a:r>
              <a:rPr lang="en-US" i="1" dirty="0"/>
              <a:t> </a:t>
            </a:r>
            <a:r>
              <a:rPr lang="en-US" i="1" dirty="0" err="1"/>
              <a:t>za</a:t>
            </a:r>
            <a:r>
              <a:rPr lang="en-US" i="1" dirty="0"/>
              <a:t> </a:t>
            </a:r>
            <a:r>
              <a:rPr lang="en-US" i="1" dirty="0" err="1"/>
              <a:t>nastavu</a:t>
            </a:r>
            <a:r>
              <a:rPr lang="en-US" i="1" dirty="0"/>
              <a:t> </a:t>
            </a:r>
            <a:r>
              <a:rPr lang="en-US" i="1" dirty="0" err="1"/>
              <a:t>predaje</a:t>
            </a:r>
            <a:endParaRPr lang="en-US" i="1" dirty="0"/>
          </a:p>
          <a:p>
            <a:r>
              <a:rPr lang="en-US" i="1" dirty="0" err="1"/>
              <a:t>Lakse</a:t>
            </a:r>
            <a:r>
              <a:rPr lang="en-US" i="1" dirty="0"/>
              <a:t> je u </a:t>
            </a:r>
            <a:r>
              <a:rPr lang="en-US" i="1" dirty="0" err="1"/>
              <a:t>skoli</a:t>
            </a:r>
            <a:r>
              <a:rPr lang="en-US" i="1" dirty="0"/>
              <a:t>.</a:t>
            </a:r>
          </a:p>
          <a:p>
            <a:r>
              <a:rPr lang="en-US" i="1" dirty="0" err="1"/>
              <a:t>Bolje</a:t>
            </a:r>
            <a:r>
              <a:rPr lang="en-US" i="1" dirty="0"/>
              <a:t> mi </a:t>
            </a:r>
            <a:r>
              <a:rPr lang="en-US" i="1" dirty="0" err="1"/>
              <a:t>objasne</a:t>
            </a:r>
            <a:r>
              <a:rPr lang="en-US" i="1" dirty="0"/>
              <a:t> </a:t>
            </a:r>
            <a:r>
              <a:rPr lang="en-US" i="1" dirty="0" err="1"/>
              <a:t>nastavnici</a:t>
            </a:r>
            <a:endParaRPr lang="en-US" i="1" dirty="0"/>
          </a:p>
          <a:p>
            <a:r>
              <a:rPr lang="en-US" i="1" dirty="0" err="1"/>
              <a:t>Zato</a:t>
            </a:r>
            <a:r>
              <a:rPr lang="en-US" i="1" dirty="0"/>
              <a:t> </a:t>
            </a:r>
            <a:r>
              <a:rPr lang="en-US" i="1" dirty="0" err="1"/>
              <a:t>sto</a:t>
            </a:r>
            <a:r>
              <a:rPr lang="en-US" i="1" dirty="0"/>
              <a:t> </a:t>
            </a:r>
            <a:r>
              <a:rPr lang="en-US" i="1" dirty="0" err="1"/>
              <a:t>uciteljica</a:t>
            </a:r>
            <a:r>
              <a:rPr lang="en-US" i="1" dirty="0"/>
              <a:t> </a:t>
            </a:r>
            <a:r>
              <a:rPr lang="en-US" i="1" dirty="0" err="1"/>
              <a:t>tako</a:t>
            </a:r>
            <a:r>
              <a:rPr lang="en-US" i="1" dirty="0"/>
              <a:t> </a:t>
            </a:r>
            <a:r>
              <a:rPr lang="en-US" i="1" dirty="0" err="1"/>
              <a:t>lepo</a:t>
            </a:r>
            <a:r>
              <a:rPr lang="en-US" i="1" dirty="0"/>
              <a:t> </a:t>
            </a:r>
            <a:r>
              <a:rPr lang="en-US" i="1" dirty="0" err="1"/>
              <a:t>objasni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svoj</a:t>
            </a:r>
            <a:r>
              <a:rPr lang="en-US" i="1" dirty="0"/>
              <a:t> </a:t>
            </a:r>
            <a:r>
              <a:rPr lang="en-US" i="1" dirty="0" err="1"/>
              <a:t>nacin</a:t>
            </a:r>
            <a:r>
              <a:rPr lang="en-US" i="1" dirty="0"/>
              <a:t> da </a:t>
            </a:r>
            <a:r>
              <a:rPr lang="en-US" i="1" dirty="0" err="1"/>
              <a:t>skoro</a:t>
            </a:r>
            <a:r>
              <a:rPr lang="en-US" i="1" dirty="0"/>
              <a:t> </a:t>
            </a:r>
            <a:r>
              <a:rPr lang="en-US" i="1" dirty="0" err="1"/>
              <a:t>sve</a:t>
            </a:r>
            <a:r>
              <a:rPr lang="en-US" i="1" dirty="0"/>
              <a:t> </a:t>
            </a:r>
            <a:r>
              <a:rPr lang="en-US" i="1" dirty="0" err="1"/>
              <a:t>zapamtim</a:t>
            </a:r>
            <a:r>
              <a:rPr lang="en-US" i="1" dirty="0"/>
              <a:t> u </a:t>
            </a:r>
            <a:r>
              <a:rPr lang="en-US" i="1" dirty="0" err="1"/>
              <a:t>skoli</a:t>
            </a:r>
            <a:r>
              <a:rPr lang="en-US" i="1" dirty="0"/>
              <a:t>.</a:t>
            </a:r>
          </a:p>
          <a:p>
            <a:r>
              <a:rPr lang="en-US" i="1" dirty="0" err="1"/>
              <a:t>Zato</a:t>
            </a:r>
            <a:r>
              <a:rPr lang="en-US" i="1" dirty="0"/>
              <a:t> </a:t>
            </a:r>
            <a:r>
              <a:rPr lang="en-US" i="1" dirty="0" err="1"/>
              <a:t>što</a:t>
            </a:r>
            <a:r>
              <a:rPr lang="en-US" i="1" dirty="0"/>
              <a:t> </a:t>
            </a:r>
            <a:r>
              <a:rPr lang="en-US" i="1" dirty="0" err="1"/>
              <a:t>nismo</a:t>
            </a:r>
            <a:r>
              <a:rPr lang="en-US" i="1" dirty="0"/>
              <a:t> </a:t>
            </a:r>
            <a:r>
              <a:rPr lang="en-US" i="1" dirty="0" err="1"/>
              <a:t>opterećeni</a:t>
            </a:r>
            <a:r>
              <a:rPr lang="en-US" i="1" dirty="0"/>
              <a:t> </a:t>
            </a:r>
            <a:r>
              <a:rPr lang="en-US" i="1" dirty="0" err="1"/>
              <a:t>ovoliko.Mnogo</a:t>
            </a:r>
            <a:r>
              <a:rPr lang="en-US" i="1" dirty="0"/>
              <a:t> </a:t>
            </a:r>
            <a:r>
              <a:rPr lang="en-US" i="1" dirty="0" err="1"/>
              <a:t>vremena</a:t>
            </a:r>
            <a:r>
              <a:rPr lang="en-US" i="1" dirty="0"/>
              <a:t> </a:t>
            </a:r>
            <a:r>
              <a:rPr lang="en-US" i="1" dirty="0" err="1"/>
              <a:t>provodimo</a:t>
            </a:r>
            <a:r>
              <a:rPr lang="en-US" i="1" dirty="0"/>
              <a:t> </a:t>
            </a:r>
            <a:r>
              <a:rPr lang="en-US" i="1" dirty="0" err="1"/>
              <a:t>za</a:t>
            </a:r>
            <a:r>
              <a:rPr lang="en-US" i="1" dirty="0"/>
              <a:t> </a:t>
            </a:r>
            <a:r>
              <a:rPr lang="en-US" i="1" dirty="0" err="1"/>
              <a:t>televizorima</a:t>
            </a:r>
            <a:r>
              <a:rPr lang="en-US" i="1" dirty="0"/>
              <a:t> , </a:t>
            </a:r>
            <a:r>
              <a:rPr lang="en-US" i="1" dirty="0" err="1"/>
              <a:t>telefonima.I</a:t>
            </a:r>
            <a:r>
              <a:rPr lang="en-US" i="1" dirty="0"/>
              <a:t> </a:t>
            </a:r>
            <a:r>
              <a:rPr lang="en-US" i="1" dirty="0" err="1"/>
              <a:t>najgore</a:t>
            </a:r>
            <a:r>
              <a:rPr lang="en-US" i="1" dirty="0"/>
              <a:t> od </a:t>
            </a:r>
            <a:r>
              <a:rPr lang="en-US" i="1" dirty="0" err="1"/>
              <a:t>svega</a:t>
            </a:r>
            <a:r>
              <a:rPr lang="en-US" i="1" dirty="0"/>
              <a:t> je to </a:t>
            </a:r>
            <a:r>
              <a:rPr lang="en-US" i="1" dirty="0" err="1"/>
              <a:t>što</a:t>
            </a:r>
            <a:r>
              <a:rPr lang="en-US" i="1" dirty="0"/>
              <a:t> </a:t>
            </a:r>
            <a:r>
              <a:rPr lang="en-US" i="1" dirty="0" err="1"/>
              <a:t>nema</a:t>
            </a:r>
            <a:r>
              <a:rPr lang="en-US" i="1" dirty="0"/>
              <a:t> </a:t>
            </a:r>
            <a:r>
              <a:rPr lang="en-US" i="1" dirty="0" err="1"/>
              <a:t>nikakvog</a:t>
            </a:r>
            <a:r>
              <a:rPr lang="en-US" i="1" dirty="0"/>
              <a:t> </a:t>
            </a:r>
            <a:r>
              <a:rPr lang="en-US" i="1" dirty="0" err="1"/>
              <a:t>reda.Kada</a:t>
            </a:r>
            <a:r>
              <a:rPr lang="en-US" i="1" dirty="0"/>
              <a:t> </a:t>
            </a:r>
            <a:r>
              <a:rPr lang="en-US" i="1" dirty="0" err="1"/>
              <a:t>idemo</a:t>
            </a:r>
            <a:r>
              <a:rPr lang="en-US" i="1" dirty="0"/>
              <a:t> u </a:t>
            </a:r>
            <a:r>
              <a:rPr lang="en-US" i="1" dirty="0" err="1"/>
              <a:t>školu</a:t>
            </a:r>
            <a:r>
              <a:rPr lang="en-US" i="1" dirty="0"/>
              <a:t> </a:t>
            </a:r>
            <a:r>
              <a:rPr lang="en-US" i="1" dirty="0" err="1"/>
              <a:t>imamo</a:t>
            </a:r>
            <a:r>
              <a:rPr lang="en-US" i="1" dirty="0"/>
              <a:t> </a:t>
            </a:r>
            <a:r>
              <a:rPr lang="en-US" i="1" dirty="0" err="1"/>
              <a:t>raspored</a:t>
            </a:r>
            <a:r>
              <a:rPr lang="en-US" i="1" dirty="0"/>
              <a:t> </a:t>
            </a:r>
            <a:r>
              <a:rPr lang="en-US" i="1" dirty="0" err="1"/>
              <a:t>časova,koga</a:t>
            </a:r>
            <a:r>
              <a:rPr lang="en-US" i="1" dirty="0"/>
              <a:t> se </a:t>
            </a:r>
            <a:r>
              <a:rPr lang="en-US" i="1" dirty="0" err="1"/>
              <a:t>pridržavamo.Nemamo</a:t>
            </a:r>
            <a:r>
              <a:rPr lang="en-US" i="1" dirty="0"/>
              <a:t> </a:t>
            </a:r>
            <a:r>
              <a:rPr lang="en-US" i="1" dirty="0" err="1"/>
              <a:t>nimalo</a:t>
            </a:r>
            <a:r>
              <a:rPr lang="en-US" i="1" dirty="0"/>
              <a:t> </a:t>
            </a:r>
            <a:r>
              <a:rPr lang="en-US" i="1" dirty="0" err="1"/>
              <a:t>vremena</a:t>
            </a:r>
            <a:r>
              <a:rPr lang="en-US" i="1" dirty="0"/>
              <a:t> </a:t>
            </a:r>
            <a:r>
              <a:rPr lang="en-US" i="1" dirty="0" err="1"/>
              <a:t>za</a:t>
            </a:r>
            <a:r>
              <a:rPr lang="en-US" i="1" dirty="0"/>
              <a:t> </a:t>
            </a:r>
            <a:r>
              <a:rPr lang="en-US" i="1" dirty="0" err="1"/>
              <a:t>igru,već</a:t>
            </a:r>
            <a:r>
              <a:rPr lang="en-US" i="1" dirty="0"/>
              <a:t> </a:t>
            </a:r>
            <a:r>
              <a:rPr lang="en-US" i="1" dirty="0" err="1"/>
              <a:t>poceo</a:t>
            </a:r>
            <a:r>
              <a:rPr lang="en-US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,pa </a:t>
            </a:r>
            <a:r>
              <a:rPr lang="en-US" i="1" dirty="0" err="1"/>
              <a:t>čak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vikendom</a:t>
            </a:r>
            <a:r>
              <a:rPr lang="en-US" i="1" dirty="0"/>
              <a:t> </a:t>
            </a:r>
            <a:r>
              <a:rPr lang="en-US" i="1" dirty="0" err="1"/>
              <a:t>pratimo</a:t>
            </a:r>
            <a:r>
              <a:rPr lang="en-US" i="1" dirty="0"/>
              <a:t> </a:t>
            </a:r>
            <a:r>
              <a:rPr lang="en-US" i="1" dirty="0" err="1"/>
              <a:t>zahteve</a:t>
            </a:r>
            <a:r>
              <a:rPr lang="en-US" i="1" dirty="0"/>
              <a:t> </a:t>
            </a:r>
            <a:r>
              <a:rPr lang="en-US" i="1" dirty="0" err="1"/>
              <a:t>naših</a:t>
            </a:r>
            <a:r>
              <a:rPr lang="en-US" i="1" dirty="0"/>
              <a:t> </a:t>
            </a:r>
            <a:r>
              <a:rPr lang="en-US" i="1" dirty="0" err="1"/>
              <a:t>nastavnika</a:t>
            </a:r>
            <a:r>
              <a:rPr lang="en-US" i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464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2160654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b="1" dirty="0"/>
              <a:t>УЗОРАК</a:t>
            </a:r>
            <a:r>
              <a:rPr lang="sr-Latn-RS" b="1" dirty="0"/>
              <a:t>:</a:t>
            </a:r>
            <a:r>
              <a:rPr lang="sr-Latn-RS" dirty="0"/>
              <a:t> </a:t>
            </a:r>
            <a:r>
              <a:rPr lang="sr-Cyrl-RS" dirty="0" smtClean="0"/>
              <a:t>ученици </a:t>
            </a:r>
            <a:r>
              <a:rPr lang="sr-Cyrl-RS" dirty="0"/>
              <a:t>од првог до осмог </a:t>
            </a:r>
            <a:r>
              <a:rPr lang="sr-Cyrl-RS" dirty="0" smtClean="0"/>
              <a:t>разреда</a:t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 </a:t>
            </a:r>
            <a:r>
              <a:rPr lang="sr-Cyrl-RS" dirty="0" smtClean="0">
                <a:solidFill>
                  <a:srgbClr val="FF0000"/>
                </a:solidFill>
              </a:rPr>
              <a:t>452 ученика</a:t>
            </a:r>
            <a:r>
              <a:rPr lang="en-US" dirty="0"/>
              <a:t/>
            </a:r>
            <a:br>
              <a:rPr lang="en-US" dirty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/>
              <a:t/>
            </a:r>
            <a:br>
              <a:rPr lang="sr-Cyrl-RS" dirty="0"/>
            </a:br>
            <a:r>
              <a:rPr lang="sr-Cyrl-RS" dirty="0" smtClean="0"/>
              <a:t>Ученици </a:t>
            </a:r>
            <a:r>
              <a:rPr lang="sr-Cyrl-RS" dirty="0"/>
              <a:t>су одговарали на питања након три недеље учења на </a:t>
            </a:r>
            <a:r>
              <a:rPr lang="sr-Cyrl-RS" dirty="0" smtClean="0"/>
              <a:t>даљину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561609" y="263929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1275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373" y="301336"/>
            <a:ext cx="9873239" cy="6307282"/>
          </a:xfrm>
        </p:spPr>
        <p:txBody>
          <a:bodyPr>
            <a:normAutofit fontScale="85000" lnSpcReduction="10000"/>
          </a:bodyPr>
          <a:lstStyle/>
          <a:p>
            <a:r>
              <a:rPr lang="en-US" i="1" dirty="0" err="1"/>
              <a:t>Zato</a:t>
            </a:r>
            <a:r>
              <a:rPr lang="en-US" i="1" dirty="0"/>
              <a:t> </a:t>
            </a:r>
            <a:r>
              <a:rPr lang="en-US" i="1" dirty="0" err="1"/>
              <a:t>sto</a:t>
            </a:r>
            <a:r>
              <a:rPr lang="en-US" i="1" dirty="0"/>
              <a:t> mi </a:t>
            </a:r>
            <a:r>
              <a:rPr lang="en-US" i="1" dirty="0" err="1"/>
              <a:t>bolje</a:t>
            </a:r>
            <a:r>
              <a:rPr lang="en-US" i="1" dirty="0"/>
              <a:t> </a:t>
            </a:r>
            <a:r>
              <a:rPr lang="en-US" i="1" dirty="0" err="1"/>
              <a:t>objasne</a:t>
            </a:r>
            <a:r>
              <a:rPr lang="en-US" i="1" dirty="0"/>
              <a:t>,</a:t>
            </a:r>
          </a:p>
          <a:p>
            <a:r>
              <a:rPr lang="en-US" i="1" dirty="0" err="1"/>
              <a:t>zato</a:t>
            </a:r>
            <a:r>
              <a:rPr lang="en-US" i="1" dirty="0"/>
              <a:t> </a:t>
            </a:r>
            <a:r>
              <a:rPr lang="en-US" i="1" dirty="0" err="1"/>
              <a:t>sto</a:t>
            </a:r>
            <a:r>
              <a:rPr lang="en-US" i="1" dirty="0"/>
              <a:t> u </a:t>
            </a:r>
            <a:r>
              <a:rPr lang="en-US" i="1" dirty="0" err="1"/>
              <a:t>skoli</a:t>
            </a:r>
            <a:r>
              <a:rPr lang="en-US" i="1" dirty="0"/>
              <a:t> imam </a:t>
            </a:r>
            <a:r>
              <a:rPr lang="en-US" i="1" dirty="0" err="1"/>
              <a:t>prijatelje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zato</a:t>
            </a:r>
            <a:r>
              <a:rPr lang="en-US" i="1" dirty="0"/>
              <a:t> </a:t>
            </a:r>
            <a:r>
              <a:rPr lang="en-US" i="1" dirty="0" err="1"/>
              <a:t>što</a:t>
            </a:r>
            <a:r>
              <a:rPr lang="en-US" i="1" dirty="0"/>
              <a:t> </a:t>
            </a:r>
            <a:r>
              <a:rPr lang="en-US" i="1" dirty="0" err="1"/>
              <a:t>učiteljica</a:t>
            </a:r>
            <a:r>
              <a:rPr lang="en-US" i="1" dirty="0"/>
              <a:t> </a:t>
            </a:r>
            <a:r>
              <a:rPr lang="en-US" i="1" dirty="0" err="1"/>
              <a:t>odmah</a:t>
            </a:r>
            <a:r>
              <a:rPr lang="en-US" i="1" dirty="0"/>
              <a:t> </a:t>
            </a:r>
            <a:r>
              <a:rPr lang="en-US" i="1" dirty="0" err="1"/>
              <a:t>objasni</a:t>
            </a:r>
            <a:r>
              <a:rPr lang="en-US" i="1" dirty="0"/>
              <a:t> </a:t>
            </a:r>
            <a:r>
              <a:rPr lang="en-US" i="1" dirty="0" err="1"/>
              <a:t>šta</a:t>
            </a:r>
            <a:r>
              <a:rPr lang="en-US" i="1" dirty="0"/>
              <a:t> </a:t>
            </a:r>
            <a:r>
              <a:rPr lang="en-US" i="1" dirty="0" err="1"/>
              <a:t>nam</a:t>
            </a:r>
            <a:r>
              <a:rPr lang="en-US" i="1" dirty="0"/>
              <a:t> </a:t>
            </a:r>
            <a:r>
              <a:rPr lang="en-US" i="1" dirty="0" err="1"/>
              <a:t>nije</a:t>
            </a:r>
            <a:r>
              <a:rPr lang="en-US" i="1" dirty="0"/>
              <a:t> </a:t>
            </a:r>
            <a:r>
              <a:rPr lang="en-US" i="1" dirty="0" err="1"/>
              <a:t>jasno</a:t>
            </a:r>
            <a:r>
              <a:rPr lang="en-US" i="1" dirty="0"/>
              <a:t> </a:t>
            </a:r>
            <a:r>
              <a:rPr lang="en-US" i="1" dirty="0" err="1"/>
              <a:t>dok</a:t>
            </a:r>
            <a:r>
              <a:rPr lang="en-US" i="1" dirty="0"/>
              <a:t> ne </a:t>
            </a:r>
            <a:r>
              <a:rPr lang="en-US" i="1" dirty="0" err="1"/>
              <a:t>naucimo</a:t>
            </a:r>
            <a:endParaRPr lang="en-US" i="1" dirty="0"/>
          </a:p>
          <a:p>
            <a:r>
              <a:rPr lang="en-US" i="1" dirty="0" err="1"/>
              <a:t>Lakse</a:t>
            </a:r>
            <a:r>
              <a:rPr lang="en-US" i="1" dirty="0"/>
              <a:t> je </a:t>
            </a:r>
            <a:r>
              <a:rPr lang="en-US" i="1" dirty="0" err="1"/>
              <a:t>zato</a:t>
            </a:r>
            <a:r>
              <a:rPr lang="en-US" i="1" dirty="0"/>
              <a:t> </a:t>
            </a:r>
            <a:r>
              <a:rPr lang="en-US" i="1" dirty="0" err="1"/>
              <a:t>sto</a:t>
            </a:r>
            <a:r>
              <a:rPr lang="en-US" i="1" dirty="0"/>
              <a:t> </a:t>
            </a:r>
            <a:r>
              <a:rPr lang="en-US" i="1" dirty="0" err="1"/>
              <a:t>sedim</a:t>
            </a:r>
            <a:r>
              <a:rPr lang="en-US" i="1" dirty="0"/>
              <a:t> </a:t>
            </a:r>
            <a:r>
              <a:rPr lang="en-US" i="1" dirty="0" err="1"/>
              <a:t>kuci</a:t>
            </a:r>
            <a:endParaRPr lang="en-US" i="1" dirty="0"/>
          </a:p>
          <a:p>
            <a:r>
              <a:rPr lang="en-US" i="1" dirty="0" err="1"/>
              <a:t>Ovaj</a:t>
            </a:r>
            <a:r>
              <a:rPr lang="en-US" i="1" dirty="0"/>
              <a:t> </a:t>
            </a:r>
            <a:r>
              <a:rPr lang="en-US" i="1" dirty="0" err="1"/>
              <a:t>način</a:t>
            </a:r>
            <a:r>
              <a:rPr lang="en-US" i="1" dirty="0"/>
              <a:t> je </a:t>
            </a:r>
            <a:r>
              <a:rPr lang="en-US" i="1" dirty="0" err="1"/>
              <a:t>puno</a:t>
            </a:r>
            <a:r>
              <a:rPr lang="en-US" i="1" dirty="0"/>
              <a:t> </a:t>
            </a:r>
            <a:r>
              <a:rPr lang="en-US" i="1" dirty="0" err="1"/>
              <a:t>haotičniji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imamo</a:t>
            </a:r>
            <a:r>
              <a:rPr lang="en-US" i="1" dirty="0"/>
              <a:t> </a:t>
            </a:r>
            <a:r>
              <a:rPr lang="en-US" i="1" dirty="0" err="1"/>
              <a:t>puno</a:t>
            </a:r>
            <a:r>
              <a:rPr lang="en-US" i="1" dirty="0"/>
              <a:t> </a:t>
            </a:r>
            <a:r>
              <a:rPr lang="en-US" i="1" dirty="0" err="1"/>
              <a:t>više</a:t>
            </a:r>
            <a:r>
              <a:rPr lang="en-US" i="1" dirty="0"/>
              <a:t> </a:t>
            </a:r>
            <a:r>
              <a:rPr lang="en-US" i="1" dirty="0" err="1"/>
              <a:t>obaveza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domaćih</a:t>
            </a:r>
            <a:r>
              <a:rPr lang="en-US" i="1" dirty="0"/>
              <a:t> </a:t>
            </a:r>
            <a:r>
              <a:rPr lang="en-US" i="1" dirty="0" err="1"/>
              <a:t>zadataka</a:t>
            </a:r>
            <a:endParaRPr lang="en-US" i="1" dirty="0"/>
          </a:p>
          <a:p>
            <a:r>
              <a:rPr lang="en-US" i="1" dirty="0" err="1"/>
              <a:t>Ucenje</a:t>
            </a:r>
            <a:r>
              <a:rPr lang="en-US" i="1" dirty="0"/>
              <a:t> u </a:t>
            </a:r>
            <a:r>
              <a:rPr lang="en-US" i="1" dirty="0" err="1"/>
              <a:t>skoli</a:t>
            </a:r>
            <a:r>
              <a:rPr lang="en-US" i="1" dirty="0"/>
              <a:t> mi je </a:t>
            </a:r>
            <a:r>
              <a:rPr lang="en-US" i="1" dirty="0" err="1"/>
              <a:t>lakse</a:t>
            </a:r>
            <a:r>
              <a:rPr lang="en-US" i="1" dirty="0"/>
              <a:t> </a:t>
            </a:r>
            <a:r>
              <a:rPr lang="en-US" i="1" dirty="0" err="1"/>
              <a:t>jer</a:t>
            </a:r>
            <a:r>
              <a:rPr lang="en-US" i="1" dirty="0"/>
              <a:t> </a:t>
            </a:r>
            <a:r>
              <a:rPr lang="en-US" i="1" dirty="0" err="1"/>
              <a:t>bolje</a:t>
            </a:r>
            <a:r>
              <a:rPr lang="en-US" i="1" dirty="0"/>
              <a:t> </a:t>
            </a:r>
            <a:r>
              <a:rPr lang="en-US" i="1" dirty="0" err="1"/>
              <a:t>naucim,jasnije</a:t>
            </a:r>
            <a:r>
              <a:rPr lang="en-US" i="1" dirty="0"/>
              <a:t> mi je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sve</a:t>
            </a:r>
            <a:r>
              <a:rPr lang="en-US" i="1" dirty="0"/>
              <a:t> </a:t>
            </a:r>
            <a:r>
              <a:rPr lang="en-US" i="1" dirty="0" err="1"/>
              <a:t>stizem</a:t>
            </a:r>
            <a:r>
              <a:rPr lang="en-US" i="1" dirty="0"/>
              <a:t> u </a:t>
            </a:r>
            <a:r>
              <a:rPr lang="en-US" i="1" dirty="0" err="1"/>
              <a:t>roku</a:t>
            </a:r>
            <a:r>
              <a:rPr lang="en-US" i="1" dirty="0"/>
              <a:t>.</a:t>
            </a:r>
          </a:p>
          <a:p>
            <a:r>
              <a:rPr lang="en-US" i="1" dirty="0" err="1"/>
              <a:t>nije</a:t>
            </a:r>
            <a:r>
              <a:rPr lang="en-US" i="1" dirty="0"/>
              <a:t> mi </a:t>
            </a:r>
            <a:r>
              <a:rPr lang="en-US" i="1" dirty="0" err="1"/>
              <a:t>laksi,zapravo</a:t>
            </a:r>
            <a:r>
              <a:rPr lang="en-US" i="1" dirty="0"/>
              <a:t> je </a:t>
            </a:r>
            <a:r>
              <a:rPr lang="en-US" i="1" dirty="0" err="1"/>
              <a:t>tezi</a:t>
            </a:r>
            <a:endParaRPr lang="en-US" i="1" dirty="0"/>
          </a:p>
          <a:p>
            <a:r>
              <a:rPr lang="en-US" i="1" dirty="0" err="1"/>
              <a:t>Zato</a:t>
            </a:r>
            <a:r>
              <a:rPr lang="en-US" i="1" dirty="0"/>
              <a:t> </a:t>
            </a:r>
            <a:r>
              <a:rPr lang="en-US" i="1" dirty="0" err="1"/>
              <a:t>što</a:t>
            </a:r>
            <a:r>
              <a:rPr lang="en-US" i="1" dirty="0"/>
              <a:t> mi </a:t>
            </a:r>
            <a:r>
              <a:rPr lang="en-US" i="1" dirty="0" err="1"/>
              <a:t>nastavnici</a:t>
            </a:r>
            <a:r>
              <a:rPr lang="en-US" i="1" dirty="0"/>
              <a:t> </a:t>
            </a:r>
            <a:r>
              <a:rPr lang="en-US" i="1" dirty="0" err="1"/>
              <a:t>tokom</a:t>
            </a:r>
            <a:r>
              <a:rPr lang="en-US" i="1" dirty="0"/>
              <a:t> </a:t>
            </a:r>
            <a:r>
              <a:rPr lang="en-US" i="1" dirty="0" err="1"/>
              <a:t>predavanja</a:t>
            </a:r>
            <a:r>
              <a:rPr lang="en-US" i="1" dirty="0"/>
              <a:t> </a:t>
            </a:r>
            <a:r>
              <a:rPr lang="en-US" i="1" dirty="0" err="1"/>
              <a:t>sve</a:t>
            </a:r>
            <a:r>
              <a:rPr lang="en-US" i="1" dirty="0"/>
              <a:t> </a:t>
            </a:r>
            <a:r>
              <a:rPr lang="en-US" i="1" dirty="0" err="1"/>
              <a:t>lepo</a:t>
            </a:r>
            <a:r>
              <a:rPr lang="en-US" i="1" dirty="0"/>
              <a:t> </a:t>
            </a:r>
            <a:r>
              <a:rPr lang="en-US" i="1" dirty="0" err="1"/>
              <a:t>objasne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prikažu</a:t>
            </a:r>
            <a:endParaRPr lang="en-US" i="1" dirty="0"/>
          </a:p>
          <a:p>
            <a:r>
              <a:rPr lang="sr-Latn-RS" i="1" dirty="0"/>
              <a:t>Z</a:t>
            </a:r>
            <a:r>
              <a:rPr lang="en-US" i="1" dirty="0" err="1"/>
              <a:t>ato</a:t>
            </a:r>
            <a:r>
              <a:rPr lang="en-US" i="1" dirty="0"/>
              <a:t> </a:t>
            </a:r>
            <a:r>
              <a:rPr lang="en-US" i="1" dirty="0" err="1"/>
              <a:t>što</a:t>
            </a:r>
            <a:r>
              <a:rPr lang="en-US" i="1" dirty="0"/>
              <a:t> </a:t>
            </a:r>
            <a:r>
              <a:rPr lang="en-US" i="1" dirty="0" err="1"/>
              <a:t>bolje</a:t>
            </a:r>
            <a:r>
              <a:rPr lang="en-US" i="1" dirty="0"/>
              <a:t> </a:t>
            </a:r>
            <a:r>
              <a:rPr lang="en-US" i="1" dirty="0" err="1"/>
              <a:t>kapiram</a:t>
            </a:r>
            <a:r>
              <a:rPr lang="en-US" i="1" dirty="0"/>
              <a:t> </a:t>
            </a:r>
            <a:r>
              <a:rPr lang="en-US" i="1" dirty="0" err="1"/>
              <a:t>stavri</a:t>
            </a:r>
            <a:r>
              <a:rPr lang="en-US" i="1" dirty="0"/>
              <a:t> u </a:t>
            </a:r>
            <a:r>
              <a:rPr lang="en-US" i="1" dirty="0" err="1"/>
              <a:t>skoli</a:t>
            </a:r>
            <a:r>
              <a:rPr lang="en-US" i="1" dirty="0"/>
              <a:t> </a:t>
            </a:r>
            <a:r>
              <a:rPr lang="en-US" i="1" dirty="0" err="1"/>
              <a:t>nego</a:t>
            </a:r>
            <a:r>
              <a:rPr lang="en-US" i="1" dirty="0"/>
              <a:t> </a:t>
            </a:r>
            <a:r>
              <a:rPr lang="en-US" i="1" dirty="0" err="1"/>
              <a:t>preko</a:t>
            </a:r>
            <a:r>
              <a:rPr lang="en-US" i="1" dirty="0"/>
              <a:t> TV</a:t>
            </a:r>
          </a:p>
          <a:p>
            <a:r>
              <a:rPr lang="en-US" i="1" dirty="0" err="1"/>
              <a:t>Jer</a:t>
            </a:r>
            <a:r>
              <a:rPr lang="en-US" i="1" dirty="0"/>
              <a:t> </a:t>
            </a:r>
            <a:r>
              <a:rPr lang="en-US" i="1" dirty="0" err="1"/>
              <a:t>sav</a:t>
            </a:r>
            <a:r>
              <a:rPr lang="en-US" i="1" dirty="0"/>
              <a:t> </a:t>
            </a:r>
            <a:r>
              <a:rPr lang="en-US" i="1" dirty="0" err="1"/>
              <a:t>posao</a:t>
            </a:r>
            <a:r>
              <a:rPr lang="en-US" i="1" dirty="0"/>
              <a:t> </a:t>
            </a:r>
            <a:r>
              <a:rPr lang="en-US" i="1" dirty="0" err="1"/>
              <a:t>obavimo</a:t>
            </a:r>
            <a:r>
              <a:rPr lang="en-US" i="1" dirty="0"/>
              <a:t> u </a:t>
            </a:r>
            <a:r>
              <a:rPr lang="en-US" i="1" dirty="0" err="1"/>
              <a:t>skoli,a</a:t>
            </a:r>
            <a:r>
              <a:rPr lang="en-US" i="1" dirty="0"/>
              <a:t> </a:t>
            </a:r>
            <a:r>
              <a:rPr lang="en-US" i="1" dirty="0" err="1"/>
              <a:t>ovako</a:t>
            </a:r>
            <a:r>
              <a:rPr lang="en-US" i="1" dirty="0"/>
              <a:t> </a:t>
            </a:r>
            <a:r>
              <a:rPr lang="en-US" i="1" dirty="0" err="1"/>
              <a:t>su</a:t>
            </a:r>
            <a:r>
              <a:rPr lang="en-US" i="1" dirty="0"/>
              <a:t> </a:t>
            </a:r>
            <a:r>
              <a:rPr lang="en-US" i="1" dirty="0" err="1"/>
              <a:t>sve</a:t>
            </a:r>
            <a:r>
              <a:rPr lang="en-US" i="1" dirty="0"/>
              <a:t> </a:t>
            </a:r>
            <a:r>
              <a:rPr lang="en-US" i="1" dirty="0" err="1"/>
              <a:t>obaveze</a:t>
            </a:r>
            <a:r>
              <a:rPr lang="en-US" i="1" dirty="0"/>
              <a:t> </a:t>
            </a:r>
            <a:r>
              <a:rPr lang="en-US" i="1" dirty="0" err="1"/>
              <a:t>rasute</a:t>
            </a:r>
            <a:r>
              <a:rPr lang="en-US" i="1" dirty="0"/>
              <a:t> </a:t>
            </a:r>
            <a:r>
              <a:rPr lang="en-US" i="1" dirty="0" err="1"/>
              <a:t>po</a:t>
            </a:r>
            <a:r>
              <a:rPr lang="en-US" i="1" dirty="0"/>
              <a:t> </a:t>
            </a:r>
            <a:r>
              <a:rPr lang="en-US" i="1" dirty="0" err="1"/>
              <a:t>danu</a:t>
            </a:r>
            <a:r>
              <a:rPr lang="en-US" i="1" dirty="0"/>
              <a:t>.</a:t>
            </a:r>
          </a:p>
          <a:p>
            <a:r>
              <a:rPr lang="en-US" i="1" dirty="0"/>
              <a:t>Imam vise </a:t>
            </a:r>
            <a:r>
              <a:rPr lang="en-US" i="1" dirty="0" err="1"/>
              <a:t>vremena</a:t>
            </a:r>
            <a:r>
              <a:rPr lang="en-US" i="1" dirty="0"/>
              <a:t> </a:t>
            </a:r>
            <a:r>
              <a:rPr lang="en-US" i="1" dirty="0" err="1"/>
              <a:t>za</a:t>
            </a:r>
            <a:r>
              <a:rPr lang="en-US" i="1" dirty="0"/>
              <a:t> </a:t>
            </a:r>
            <a:r>
              <a:rPr lang="en-US" i="1" dirty="0" err="1"/>
              <a:t>svе</a:t>
            </a:r>
            <a:endParaRPr lang="en-US" i="1" dirty="0"/>
          </a:p>
          <a:p>
            <a:r>
              <a:rPr lang="en-US" i="1" dirty="0" err="1"/>
              <a:t>Zato</a:t>
            </a:r>
            <a:r>
              <a:rPr lang="en-US" i="1" dirty="0"/>
              <a:t> </a:t>
            </a:r>
            <a:r>
              <a:rPr lang="en-US" i="1" dirty="0" err="1"/>
              <a:t>što</a:t>
            </a:r>
            <a:r>
              <a:rPr lang="en-US" i="1" dirty="0"/>
              <a:t> </a:t>
            </a:r>
            <a:r>
              <a:rPr lang="en-US" i="1" dirty="0" err="1"/>
              <a:t>mogu</a:t>
            </a:r>
            <a:r>
              <a:rPr lang="en-US" i="1" dirty="0"/>
              <a:t> </a:t>
            </a:r>
            <a:r>
              <a:rPr lang="en-US" i="1" dirty="0" err="1"/>
              <a:t>pitati</a:t>
            </a:r>
            <a:r>
              <a:rPr lang="en-US" i="1" dirty="0"/>
              <a:t> </a:t>
            </a:r>
            <a:r>
              <a:rPr lang="en-US" i="1" dirty="0" err="1"/>
              <a:t>nastavnike</a:t>
            </a:r>
            <a:r>
              <a:rPr lang="en-US" i="1" dirty="0"/>
              <a:t> da mi </a:t>
            </a:r>
            <a:r>
              <a:rPr lang="en-US" i="1" dirty="0" err="1"/>
              <a:t>objasne</a:t>
            </a:r>
            <a:r>
              <a:rPr lang="en-US" i="1" dirty="0"/>
              <a:t> </a:t>
            </a:r>
            <a:r>
              <a:rPr lang="en-US" i="1" dirty="0" err="1"/>
              <a:t>sve</a:t>
            </a:r>
            <a:r>
              <a:rPr lang="en-US" i="1" dirty="0"/>
              <a:t> </a:t>
            </a:r>
            <a:r>
              <a:rPr lang="en-US" i="1" dirty="0" err="1"/>
              <a:t>što</a:t>
            </a:r>
            <a:r>
              <a:rPr lang="en-US" i="1" dirty="0"/>
              <a:t> mi </a:t>
            </a:r>
            <a:r>
              <a:rPr lang="en-US" i="1" dirty="0" err="1"/>
              <a:t>nije</a:t>
            </a:r>
            <a:r>
              <a:rPr lang="en-US" i="1" dirty="0"/>
              <a:t> </a:t>
            </a:r>
            <a:r>
              <a:rPr lang="en-US" i="1" dirty="0" err="1"/>
              <a:t>jasno</a:t>
            </a:r>
            <a:r>
              <a:rPr lang="en-US" i="1" dirty="0"/>
              <a:t>.</a:t>
            </a:r>
          </a:p>
          <a:p>
            <a:r>
              <a:rPr lang="en-US" i="1" dirty="0" err="1"/>
              <a:t>Bolje</a:t>
            </a:r>
            <a:r>
              <a:rPr lang="en-US" i="1" dirty="0"/>
              <a:t> </a:t>
            </a:r>
            <a:r>
              <a:rPr lang="en-US" i="1" dirty="0" err="1"/>
              <a:t>pamtim</a:t>
            </a:r>
            <a:r>
              <a:rPr lang="en-US" i="1" dirty="0"/>
              <a:t> </a:t>
            </a:r>
            <a:r>
              <a:rPr lang="en-US" i="1" dirty="0" err="1"/>
              <a:t>lekcije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mogu</a:t>
            </a:r>
            <a:r>
              <a:rPr lang="en-US" i="1" dirty="0"/>
              <a:t> da </a:t>
            </a:r>
            <a:r>
              <a:rPr lang="en-US" i="1" dirty="0" err="1"/>
              <a:t>ih</a:t>
            </a:r>
            <a:r>
              <a:rPr lang="en-US" i="1" dirty="0"/>
              <a:t> </a:t>
            </a:r>
            <a:r>
              <a:rPr lang="en-US" i="1" dirty="0" err="1"/>
              <a:t>vraćam</a:t>
            </a:r>
            <a:endParaRPr lang="en-US" i="1" dirty="0"/>
          </a:p>
          <a:p>
            <a:r>
              <a:rPr lang="en-US" i="1" dirty="0" err="1"/>
              <a:t>Zato</a:t>
            </a:r>
            <a:r>
              <a:rPr lang="en-US" i="1" dirty="0"/>
              <a:t> </a:t>
            </a:r>
            <a:r>
              <a:rPr lang="en-US" i="1" dirty="0" err="1"/>
              <a:t>sto</a:t>
            </a:r>
            <a:r>
              <a:rPr lang="en-US" i="1" dirty="0"/>
              <a:t> u </a:t>
            </a:r>
            <a:r>
              <a:rPr lang="en-US" i="1" dirty="0" err="1"/>
              <a:t>skoli</a:t>
            </a:r>
            <a:r>
              <a:rPr lang="en-US" i="1" dirty="0"/>
              <a:t> imam </a:t>
            </a:r>
            <a:r>
              <a:rPr lang="en-US" i="1" dirty="0" err="1"/>
              <a:t>puno</a:t>
            </a:r>
            <a:r>
              <a:rPr lang="en-US" i="1" dirty="0"/>
              <a:t> </a:t>
            </a:r>
            <a:r>
              <a:rPr lang="en-US" i="1" dirty="0" err="1"/>
              <a:t>drugara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drugarica</a:t>
            </a:r>
            <a:r>
              <a:rPr lang="en-US" i="1" dirty="0"/>
              <a:t>.</a:t>
            </a:r>
          </a:p>
          <a:p>
            <a:r>
              <a:rPr lang="en-US" i="1" dirty="0" err="1"/>
              <a:t>Zato</a:t>
            </a:r>
            <a:r>
              <a:rPr lang="en-US" i="1" dirty="0"/>
              <a:t> </a:t>
            </a:r>
            <a:r>
              <a:rPr lang="en-US" i="1" dirty="0" err="1"/>
              <a:t>sto</a:t>
            </a:r>
            <a:r>
              <a:rPr lang="en-US" i="1" dirty="0"/>
              <a:t> </a:t>
            </a:r>
            <a:r>
              <a:rPr lang="en-US" i="1" dirty="0" err="1"/>
              <a:t>nemoram</a:t>
            </a:r>
            <a:r>
              <a:rPr lang="en-US" i="1" dirty="0"/>
              <a:t> da idem od </a:t>
            </a:r>
            <a:r>
              <a:rPr lang="en-US" i="1" dirty="0" err="1"/>
              <a:t>kuce</a:t>
            </a:r>
            <a:r>
              <a:rPr lang="en-US" i="1" dirty="0"/>
              <a:t> do </a:t>
            </a:r>
            <a:r>
              <a:rPr lang="en-US" i="1" dirty="0" err="1"/>
              <a:t>skole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lakse</a:t>
            </a:r>
            <a:r>
              <a:rPr lang="en-US" i="1" dirty="0"/>
              <a:t> mi da </a:t>
            </a:r>
            <a:r>
              <a:rPr lang="en-US" i="1" dirty="0" err="1"/>
              <a:t>ucim</a:t>
            </a:r>
            <a:endParaRPr lang="en-US" i="1" dirty="0"/>
          </a:p>
          <a:p>
            <a:r>
              <a:rPr lang="en-US" i="1" dirty="0"/>
              <a:t>Pa </a:t>
            </a:r>
            <a:r>
              <a:rPr lang="en-US" i="1" dirty="0" err="1"/>
              <a:t>dobijam</a:t>
            </a:r>
            <a:r>
              <a:rPr lang="en-US" i="1" dirty="0"/>
              <a:t> </a:t>
            </a:r>
            <a:r>
              <a:rPr lang="en-US" i="1" dirty="0" err="1"/>
              <a:t>bolje</a:t>
            </a:r>
            <a:r>
              <a:rPr lang="en-US" i="1" dirty="0"/>
              <a:t> </a:t>
            </a:r>
            <a:r>
              <a:rPr lang="en-US" i="1" dirty="0" err="1"/>
              <a:t>ocene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lakse</a:t>
            </a:r>
            <a:r>
              <a:rPr lang="en-US" i="1" dirty="0"/>
              <a:t> mi je da </a:t>
            </a:r>
            <a:r>
              <a:rPr lang="en-US" i="1" dirty="0" err="1"/>
              <a:t>ucim</a:t>
            </a:r>
            <a:r>
              <a:rPr lang="en-US" i="1" dirty="0"/>
              <a:t> </a:t>
            </a:r>
            <a:r>
              <a:rPr lang="en-US" i="1" dirty="0" err="1"/>
              <a:t>pamtim</a:t>
            </a:r>
            <a:r>
              <a:rPr lang="en-US" i="1" dirty="0"/>
              <a:t> vise</a:t>
            </a:r>
          </a:p>
          <a:p>
            <a:r>
              <a:rPr lang="en-US" i="1" dirty="0" err="1"/>
              <a:t>Pomoc</a:t>
            </a:r>
            <a:r>
              <a:rPr lang="en-US" i="1" dirty="0"/>
              <a:t> </a:t>
            </a:r>
            <a:r>
              <a:rPr lang="en-US" i="1" dirty="0" err="1"/>
              <a:t>uciteljice</a:t>
            </a:r>
            <a:r>
              <a:rPr lang="en-US" i="1" dirty="0"/>
              <a:t> </a:t>
            </a:r>
            <a:r>
              <a:rPr lang="en-US" i="1" dirty="0" err="1"/>
              <a:t>meni</a:t>
            </a:r>
            <a:r>
              <a:rPr lang="en-US" i="1" dirty="0"/>
              <a:t> </a:t>
            </a:r>
            <a:r>
              <a:rPr lang="en-US" i="1" dirty="0" err="1"/>
              <a:t>mnogo</a:t>
            </a:r>
            <a:r>
              <a:rPr lang="en-US" i="1" dirty="0"/>
              <a:t> </a:t>
            </a:r>
            <a:r>
              <a:rPr lang="en-US" i="1" dirty="0" err="1"/>
              <a:t>znaci</a:t>
            </a:r>
            <a:r>
              <a:rPr lang="en-US" i="1" dirty="0"/>
              <a:t>.</a:t>
            </a:r>
          </a:p>
          <a:p>
            <a:r>
              <a:rPr lang="en-US" i="1" dirty="0" err="1"/>
              <a:t>зато</a:t>
            </a:r>
            <a:r>
              <a:rPr lang="en-US" i="1" dirty="0"/>
              <a:t> </a:t>
            </a:r>
            <a:r>
              <a:rPr lang="en-US" i="1" dirty="0" err="1"/>
              <a:t>што</a:t>
            </a:r>
            <a:r>
              <a:rPr lang="en-US" i="1" dirty="0"/>
              <a:t> </a:t>
            </a:r>
            <a:r>
              <a:rPr lang="en-US" i="1" dirty="0" err="1"/>
              <a:t>могу</a:t>
            </a:r>
            <a:r>
              <a:rPr lang="en-US" i="1" dirty="0"/>
              <a:t> </a:t>
            </a:r>
            <a:r>
              <a:rPr lang="en-US" i="1" dirty="0" err="1"/>
              <a:t>да</a:t>
            </a:r>
            <a:r>
              <a:rPr lang="en-US" i="1" dirty="0"/>
              <a:t> </a:t>
            </a:r>
            <a:r>
              <a:rPr lang="en-US" i="1" dirty="0" err="1"/>
              <a:t>се</a:t>
            </a:r>
            <a:r>
              <a:rPr lang="en-US" i="1" dirty="0"/>
              <a:t> </a:t>
            </a:r>
            <a:r>
              <a:rPr lang="en-US" i="1" dirty="0" err="1"/>
              <a:t>учим</a:t>
            </a:r>
            <a:r>
              <a:rPr lang="en-US" i="1" dirty="0"/>
              <a:t> у </a:t>
            </a:r>
            <a:r>
              <a:rPr lang="en-US" i="1" dirty="0" err="1"/>
              <a:t>току</a:t>
            </a:r>
            <a:r>
              <a:rPr lang="en-US" i="1" dirty="0"/>
              <a:t> </a:t>
            </a:r>
            <a:r>
              <a:rPr lang="en-US" i="1" dirty="0" err="1"/>
              <a:t>дана</a:t>
            </a:r>
            <a:r>
              <a:rPr lang="en-US" i="1" dirty="0"/>
              <a:t> </a:t>
            </a:r>
            <a:r>
              <a:rPr lang="en-US" i="1" dirty="0" err="1"/>
              <a:t>када</a:t>
            </a:r>
            <a:r>
              <a:rPr lang="en-US" i="1" dirty="0"/>
              <a:t> </a:t>
            </a:r>
            <a:r>
              <a:rPr lang="en-US" i="1" dirty="0" err="1"/>
              <a:t>мени</a:t>
            </a:r>
            <a:r>
              <a:rPr lang="en-US" i="1" dirty="0"/>
              <a:t> </a:t>
            </a:r>
            <a:r>
              <a:rPr lang="en-US" i="1" dirty="0" err="1"/>
              <a:t>jе</a:t>
            </a:r>
            <a:r>
              <a:rPr lang="en-US" i="1" dirty="0"/>
              <a:t> </a:t>
            </a:r>
            <a:r>
              <a:rPr lang="en-US" i="1" dirty="0" err="1"/>
              <a:t>удобно</a:t>
            </a:r>
            <a:endParaRPr lang="en-US" i="1" dirty="0"/>
          </a:p>
          <a:p>
            <a:r>
              <a:rPr lang="en-US" i="1" dirty="0" err="1"/>
              <a:t>Zato</a:t>
            </a:r>
            <a:r>
              <a:rPr lang="en-US" i="1" dirty="0"/>
              <a:t> </a:t>
            </a:r>
            <a:r>
              <a:rPr lang="en-US" i="1" dirty="0" err="1"/>
              <a:t>što</a:t>
            </a:r>
            <a:r>
              <a:rPr lang="en-US" i="1" dirty="0"/>
              <a:t> </a:t>
            </a:r>
            <a:r>
              <a:rPr lang="en-US" i="1" dirty="0" err="1"/>
              <a:t>mogu</a:t>
            </a:r>
            <a:r>
              <a:rPr lang="en-US" i="1" dirty="0"/>
              <a:t> da </a:t>
            </a:r>
            <a:r>
              <a:rPr lang="en-US" i="1" dirty="0" err="1"/>
              <a:t>gledam</a:t>
            </a:r>
            <a:r>
              <a:rPr lang="en-US" i="1" dirty="0"/>
              <a:t> </a:t>
            </a:r>
            <a:r>
              <a:rPr lang="en-US" i="1" dirty="0" err="1"/>
              <a:t>nastavnika</a:t>
            </a:r>
            <a:r>
              <a:rPr lang="en-US" i="1" dirty="0"/>
              <a:t> u </a:t>
            </a:r>
            <a:r>
              <a:rPr lang="en-US" i="1" dirty="0" err="1"/>
              <a:t>oci</a:t>
            </a:r>
            <a:r>
              <a:rPr lang="en-US" i="1" dirty="0"/>
              <a:t> </a:t>
            </a:r>
            <a:r>
              <a:rPr lang="en-US" i="1" dirty="0" err="1"/>
              <a:t>dok</a:t>
            </a:r>
            <a:r>
              <a:rPr lang="en-US" i="1" dirty="0"/>
              <a:t> mi </a:t>
            </a:r>
            <a:r>
              <a:rPr lang="en-US" i="1" dirty="0" err="1"/>
              <a:t>predaje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tako</a:t>
            </a:r>
            <a:r>
              <a:rPr lang="en-US" i="1" dirty="0"/>
              <a:t> mi je </a:t>
            </a:r>
            <a:r>
              <a:rPr lang="en-US" i="1" dirty="0" err="1"/>
              <a:t>lakse</a:t>
            </a:r>
            <a:r>
              <a:rPr lang="sr-Cyrl-RS" i="1" dirty="0"/>
              <a:t>....   .....</a:t>
            </a:r>
            <a:endParaRPr lang="en-US" i="1" dirty="0"/>
          </a:p>
          <a:p>
            <a:r>
              <a:rPr lang="sr-Cyrl-RS" i="1" dirty="0"/>
              <a:t> </a:t>
            </a:r>
            <a:r>
              <a:rPr lang="sr-Cyrl-RS" i="1" dirty="0" smtClean="0"/>
              <a:t>......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3780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>
                <a:solidFill>
                  <a:srgbClr val="FF0000"/>
                </a:solidFill>
              </a:rPr>
              <a:t>ХВАЛА НА ПАЖЊИ!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4488872"/>
            <a:ext cx="8915400" cy="1422349"/>
          </a:xfrm>
        </p:spPr>
        <p:txBody>
          <a:bodyPr/>
          <a:lstStyle/>
          <a:p>
            <a:pPr marL="0" indent="0">
              <a:buNone/>
            </a:pPr>
            <a:r>
              <a:rPr lang="sr-Cyrl-RS" dirty="0" smtClean="0"/>
              <a:t>      ОШ “Ђура Јакшић“Конарево</a:t>
            </a:r>
          </a:p>
          <a:p>
            <a:pPr marL="0" indent="0" algn="r">
              <a:buNone/>
            </a:pPr>
            <a:r>
              <a:rPr lang="sr-Cyrl-RS" dirty="0" smtClean="0"/>
              <a:t>3. </a:t>
            </a:r>
            <a:r>
              <a:rPr lang="sr-Cyrl-RS" dirty="0"/>
              <a:t>а</a:t>
            </a:r>
            <a:r>
              <a:rPr lang="sr-Cyrl-RS" dirty="0" smtClean="0"/>
              <a:t>прил 2020.                                                  Сања Зечевић</a:t>
            </a:r>
          </a:p>
          <a:p>
            <a:pPr marL="0" indent="0" algn="r">
              <a:buNone/>
            </a:pPr>
            <a:r>
              <a:rPr lang="sr-Cyrl-RS" dirty="0"/>
              <a:t> </a:t>
            </a:r>
            <a:r>
              <a:rPr lang="sr-Cyrl-RS" dirty="0" smtClean="0"/>
              <a:t>                                                           психолог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233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898" y="1954146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b="1" u="sng" dirty="0" smtClean="0">
                <a:solidFill>
                  <a:srgbClr val="FF0000"/>
                </a:solidFill>
              </a:rPr>
              <a:t/>
            </a:r>
            <a:br>
              <a:rPr lang="sr-Cyrl-RS" b="1" u="sng" dirty="0" smtClean="0">
                <a:solidFill>
                  <a:srgbClr val="FF0000"/>
                </a:solidFill>
              </a:rPr>
            </a:br>
            <a:r>
              <a:rPr lang="sr-Cyrl-RS" b="1" i="1" u="sng" dirty="0" smtClean="0">
                <a:solidFill>
                  <a:srgbClr val="FF0000"/>
                </a:solidFill>
              </a:rPr>
              <a:t>АНАЛИЗА ПО </a:t>
            </a:r>
            <a:r>
              <a:rPr lang="sr-Cyrl-RS" b="1" i="1" u="sng" dirty="0">
                <a:solidFill>
                  <a:srgbClr val="FF0000"/>
                </a:solidFill>
              </a:rPr>
              <a:t>ПИТАЊИМА</a:t>
            </a:r>
            <a:r>
              <a:rPr lang="sr-Cyrl-RS" b="1" u="sng" dirty="0">
                <a:solidFill>
                  <a:srgbClr val="FF0000"/>
                </a:solidFill>
              </a:rPr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77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3896" y="1111827"/>
            <a:ext cx="8915400" cy="5526953"/>
          </a:xfrm>
        </p:spPr>
        <p:txBody>
          <a:bodyPr>
            <a:normAutofit lnSpcReduction="10000"/>
          </a:bodyPr>
          <a:lstStyle/>
          <a:p>
            <a:pPr lvl="0"/>
            <a:r>
              <a:rPr lang="sr-Cyrl-RS" sz="2800" b="1" dirty="0"/>
              <a:t>ПОЛ</a:t>
            </a:r>
            <a:r>
              <a:rPr lang="sr-Cyrl-RS" dirty="0"/>
              <a:t>: </a:t>
            </a:r>
            <a:r>
              <a:rPr lang="sr-Cyrl-RS" dirty="0">
                <a:solidFill>
                  <a:schemeClr val="tx1"/>
                </a:solidFill>
              </a:rPr>
              <a:t>уједначен број </a:t>
            </a:r>
            <a:r>
              <a:rPr lang="sr-Cyrl-RS" sz="2800" dirty="0">
                <a:solidFill>
                  <a:srgbClr val="FF0000"/>
                </a:solidFill>
              </a:rPr>
              <a:t>49,4% </a:t>
            </a:r>
            <a:r>
              <a:rPr lang="sr-Cyrl-RS" sz="2800" dirty="0" smtClean="0">
                <a:solidFill>
                  <a:srgbClr val="FF0000"/>
                </a:solidFill>
              </a:rPr>
              <a:t>девојчице; 50,6</a:t>
            </a:r>
            <a:r>
              <a:rPr lang="sr-Cyrl-RS" sz="2800" dirty="0">
                <a:solidFill>
                  <a:srgbClr val="FF0000"/>
                </a:solidFill>
              </a:rPr>
              <a:t>% дечаци</a:t>
            </a:r>
            <a:r>
              <a:rPr lang="sr-Cyrl-RS" dirty="0" smtClean="0">
                <a:solidFill>
                  <a:srgbClr val="FF0000"/>
                </a:solidFill>
              </a:rPr>
              <a:t>;</a:t>
            </a:r>
            <a:endParaRPr lang="en-US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sr-Cyrl-RS" dirty="0" smtClean="0">
              <a:solidFill>
                <a:srgbClr val="FF0000"/>
              </a:solidFill>
            </a:endParaRPr>
          </a:p>
          <a:p>
            <a:r>
              <a:rPr lang="sr-Cyrl-RS" sz="2800" b="1" dirty="0"/>
              <a:t>РАЗРЕД</a:t>
            </a:r>
            <a:r>
              <a:rPr lang="sr-Cyrl-RS" b="1" dirty="0"/>
              <a:t>:</a:t>
            </a:r>
            <a:r>
              <a:rPr lang="sr-Cyrl-RS" dirty="0"/>
              <a:t> уједначен број ученика по </a:t>
            </a:r>
            <a:r>
              <a:rPr lang="sr-Cyrl-RS" dirty="0" smtClean="0"/>
              <a:t>разредима</a:t>
            </a:r>
          </a:p>
          <a:p>
            <a:pPr marL="0" indent="0" algn="ctr">
              <a:buNone/>
            </a:pPr>
            <a:r>
              <a:rPr lang="sr-Cyrl-RS" dirty="0" smtClean="0"/>
              <a:t> </a:t>
            </a:r>
            <a:r>
              <a:rPr lang="sr-Cyrl-RS" dirty="0"/>
              <a:t>(у Упитнику учествовао </a:t>
            </a:r>
            <a:r>
              <a:rPr lang="sr-Cyrl-RS" dirty="0" smtClean="0"/>
              <a:t>приближно </a:t>
            </a:r>
            <a:r>
              <a:rPr lang="sr-Cyrl-RS" dirty="0"/>
              <a:t>једнак број ученика из свих осам разреда</a:t>
            </a:r>
            <a:r>
              <a:rPr lang="sr-Cyrl-RS" dirty="0" smtClean="0"/>
              <a:t>);</a:t>
            </a:r>
          </a:p>
          <a:p>
            <a:pPr marL="0" indent="0" algn="ctr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 7,5%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II </a:t>
            </a:r>
            <a:r>
              <a:rPr lang="en-US" b="1" dirty="0" smtClean="0">
                <a:solidFill>
                  <a:srgbClr val="FF0000"/>
                </a:solidFill>
              </a:rPr>
              <a:t>10,4%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III</a:t>
            </a:r>
            <a:r>
              <a:rPr lang="en-US" b="1" dirty="0" smtClean="0">
                <a:solidFill>
                  <a:srgbClr val="FF0000"/>
                </a:solidFill>
              </a:rPr>
              <a:t> 17,9%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IV</a:t>
            </a:r>
            <a:r>
              <a:rPr lang="en-US" b="1" dirty="0" smtClean="0">
                <a:solidFill>
                  <a:srgbClr val="FF0000"/>
                </a:solidFill>
              </a:rPr>
              <a:t> 12,4%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V</a:t>
            </a:r>
            <a:r>
              <a:rPr lang="en-US" b="1" dirty="0" smtClean="0">
                <a:solidFill>
                  <a:srgbClr val="FF0000"/>
                </a:solidFill>
              </a:rPr>
              <a:t> 10,4%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VI</a:t>
            </a:r>
            <a:r>
              <a:rPr lang="en-US" b="1" dirty="0" smtClean="0">
                <a:solidFill>
                  <a:srgbClr val="FF0000"/>
                </a:solidFill>
              </a:rPr>
              <a:t> 13,5%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VII</a:t>
            </a:r>
            <a:r>
              <a:rPr lang="en-US" b="1" dirty="0" smtClean="0">
                <a:solidFill>
                  <a:srgbClr val="FF0000"/>
                </a:solidFill>
              </a:rPr>
              <a:t> 11,9%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VIII</a:t>
            </a:r>
            <a:r>
              <a:rPr lang="en-US" b="1" dirty="0" smtClean="0">
                <a:solidFill>
                  <a:srgbClr val="FF0000"/>
                </a:solidFill>
              </a:rPr>
              <a:t> 15,9%</a:t>
            </a:r>
            <a:endParaRPr lang="en-US" b="1" dirty="0">
              <a:solidFill>
                <a:srgbClr val="FF0000"/>
              </a:solidFill>
            </a:endParaRPr>
          </a:p>
          <a:p>
            <a:pPr lvl="0"/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AutoShape 2" descr="Forms response chart. Question title: 2. Који си разред? . Number of responses: 452 responses."/>
          <p:cNvSpPr>
            <a:spLocks noChangeAspect="1" noChangeArrowheads="1"/>
          </p:cNvSpPr>
          <p:nvPr/>
        </p:nvSpPr>
        <p:spPr bwMode="auto">
          <a:xfrm>
            <a:off x="5590020" y="3242973"/>
            <a:ext cx="1787525" cy="178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Forms response chart. Question title: 2. Који си разред? . Number of responses: 452 responses."/>
          <p:cNvSpPr>
            <a:spLocks noChangeAspect="1" noChangeArrowheads="1"/>
          </p:cNvSpPr>
          <p:nvPr/>
        </p:nvSpPr>
        <p:spPr bwMode="auto">
          <a:xfrm>
            <a:off x="307975" y="2365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2" descr="Forms response chart. Question title: 2. Који си разред? . Number of responses: 452 responses."/>
          <p:cNvSpPr>
            <a:spLocks noChangeAspect="1" noChangeArrowheads="1"/>
          </p:cNvSpPr>
          <p:nvPr/>
        </p:nvSpPr>
        <p:spPr bwMode="auto">
          <a:xfrm>
            <a:off x="110259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268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r-Cyrl-RS" b="1" dirty="0"/>
              <a:t>Која врста учења ти се више свиђа?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z="2800" dirty="0">
                <a:solidFill>
                  <a:srgbClr val="FF0000"/>
                </a:solidFill>
              </a:rPr>
              <a:t>60,1%</a:t>
            </a:r>
            <a:r>
              <a:rPr lang="sr-Cyrl-RS" sz="2800" dirty="0"/>
              <a:t> одговорило је -  учење у учионици, школи,</a:t>
            </a:r>
            <a:endParaRPr lang="en-US" sz="2800" dirty="0"/>
          </a:p>
          <a:p>
            <a:r>
              <a:rPr lang="sr-Cyrl-RS" sz="2800" dirty="0"/>
              <a:t>30, 6% је одговорило - да имају своје предности и мане и једно и друго учење,</a:t>
            </a:r>
            <a:endParaRPr lang="en-US" sz="2800" dirty="0"/>
          </a:p>
          <a:p>
            <a:r>
              <a:rPr lang="sr-Cyrl-RS" sz="2800" dirty="0"/>
              <a:t>само 9,3% ученика је одговорило - да им више одговара учење преко интернета;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75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err="1"/>
              <a:t>Када</a:t>
            </a:r>
            <a:r>
              <a:rPr lang="en-US" b="1" dirty="0"/>
              <a:t> </a:t>
            </a:r>
            <a:r>
              <a:rPr lang="en-US" b="1" dirty="0" err="1"/>
              <a:t>учиш</a:t>
            </a:r>
            <a:r>
              <a:rPr lang="en-US" b="1" dirty="0"/>
              <a:t> </a:t>
            </a:r>
            <a:r>
              <a:rPr lang="en-US" b="1" dirty="0" err="1"/>
              <a:t>преко</a:t>
            </a:r>
            <a:r>
              <a:rPr lang="en-US" b="1" dirty="0"/>
              <a:t> </a:t>
            </a:r>
            <a:r>
              <a:rPr lang="en-US" b="1" dirty="0" err="1" smtClean="0"/>
              <a:t>интернета</a:t>
            </a:r>
            <a:r>
              <a:rPr lang="en-US" b="1" dirty="0" smtClean="0"/>
              <a:t>, </a:t>
            </a:r>
            <a:r>
              <a:rPr lang="sr-Cyrl-RS" b="1" dirty="0" smtClean="0"/>
              <a:t>како</a:t>
            </a:r>
            <a:r>
              <a:rPr lang="en-US" b="1" dirty="0" smtClean="0"/>
              <a:t> </a:t>
            </a:r>
            <a:r>
              <a:rPr lang="en-US" b="1" dirty="0" err="1"/>
              <a:t>најчешће</a:t>
            </a:r>
            <a:r>
              <a:rPr lang="en-US" b="1" dirty="0"/>
              <a:t> </a:t>
            </a:r>
            <a:r>
              <a:rPr lang="en-US" b="1" dirty="0" err="1" smtClean="0"/>
              <a:t>учиш</a:t>
            </a:r>
            <a:r>
              <a:rPr lang="sr-Cyrl-RS" b="1" dirty="0"/>
              <a:t>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z="4000" dirty="0">
                <a:solidFill>
                  <a:srgbClr val="FF0000"/>
                </a:solidFill>
              </a:rPr>
              <a:t>58,1% </a:t>
            </a:r>
            <a:r>
              <a:rPr lang="sr-Cyrl-RS" sz="4000" dirty="0"/>
              <a:t>је одговорило да учи самостално,</a:t>
            </a:r>
            <a:endParaRPr lang="en-US" sz="4000" dirty="0"/>
          </a:p>
          <a:p>
            <a:r>
              <a:rPr lang="sr-Cyrl-RS" sz="4000" dirty="0">
                <a:solidFill>
                  <a:srgbClr val="FF0000"/>
                </a:solidFill>
              </a:rPr>
              <a:t>41,9% </a:t>
            </a:r>
            <a:r>
              <a:rPr lang="sr-Cyrl-RS" sz="4000" dirty="0"/>
              <a:t>је одговорило да учи уз помоћ родитеља;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29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err="1"/>
              <a:t>Када</a:t>
            </a:r>
            <a:r>
              <a:rPr lang="en-US" b="1" dirty="0"/>
              <a:t> </a:t>
            </a:r>
            <a:r>
              <a:rPr lang="en-US" b="1" dirty="0" err="1"/>
              <a:t>учиш</a:t>
            </a:r>
            <a:r>
              <a:rPr lang="en-US" b="1" dirty="0"/>
              <a:t> </a:t>
            </a:r>
            <a:r>
              <a:rPr lang="en-US" b="1" dirty="0" err="1"/>
              <a:t>преко</a:t>
            </a:r>
            <a:r>
              <a:rPr lang="en-US" b="1" dirty="0"/>
              <a:t> </a:t>
            </a:r>
            <a:r>
              <a:rPr lang="en-US" b="1" dirty="0" err="1"/>
              <a:t>интернета</a:t>
            </a:r>
            <a:r>
              <a:rPr lang="en-US" b="1" dirty="0"/>
              <a:t>, </a:t>
            </a:r>
            <a:r>
              <a:rPr lang="en-US" b="1" dirty="0" err="1"/>
              <a:t>можеш</a:t>
            </a:r>
            <a:r>
              <a:rPr lang="en-US" b="1" dirty="0"/>
              <a:t> </a:t>
            </a:r>
            <a:r>
              <a:rPr lang="en-US" b="1" dirty="0" err="1"/>
              <a:t>ли</a:t>
            </a:r>
            <a:r>
              <a:rPr lang="en-US" b="1" dirty="0"/>
              <a:t> </a:t>
            </a:r>
            <a:r>
              <a:rPr lang="en-US" b="1" dirty="0" err="1"/>
              <a:t>да</a:t>
            </a:r>
            <a:r>
              <a:rPr lang="en-US" b="1" dirty="0"/>
              <a:t> </a:t>
            </a:r>
            <a:r>
              <a:rPr lang="en-US" b="1" dirty="0" err="1"/>
              <a:t>питаш</a:t>
            </a:r>
            <a:r>
              <a:rPr lang="en-US" b="1" dirty="0"/>
              <a:t> </a:t>
            </a:r>
            <a:r>
              <a:rPr lang="en-US" b="1" dirty="0" err="1"/>
              <a:t>наставнике</a:t>
            </a:r>
            <a:r>
              <a:rPr lang="en-US" b="1" dirty="0"/>
              <a:t> </a:t>
            </a:r>
            <a:r>
              <a:rPr lang="en-US" b="1" dirty="0" err="1"/>
              <a:t>ако</a:t>
            </a:r>
            <a:r>
              <a:rPr lang="en-US" b="1" dirty="0"/>
              <a:t> </a:t>
            </a:r>
            <a:r>
              <a:rPr lang="en-US" b="1" dirty="0" err="1"/>
              <a:t>ти</a:t>
            </a:r>
            <a:r>
              <a:rPr lang="en-US" b="1" dirty="0"/>
              <a:t> </a:t>
            </a:r>
            <a:r>
              <a:rPr lang="en-US" b="1" dirty="0" err="1"/>
              <a:t>нешто</a:t>
            </a:r>
            <a:r>
              <a:rPr lang="en-US" b="1" dirty="0"/>
              <a:t> </a:t>
            </a:r>
            <a:r>
              <a:rPr lang="en-US" b="1" dirty="0" err="1"/>
              <a:t>није</a:t>
            </a:r>
            <a:r>
              <a:rPr lang="en-US" b="1" dirty="0"/>
              <a:t> </a:t>
            </a:r>
            <a:r>
              <a:rPr lang="en-US" b="1" dirty="0" err="1"/>
              <a:t>јасно</a:t>
            </a:r>
            <a:r>
              <a:rPr lang="en-US" b="1" dirty="0"/>
              <a:t>?</a:t>
            </a:r>
            <a:r>
              <a:rPr lang="en-US" dirty="0"/>
              <a:t/>
            </a:r>
            <a:br>
              <a:rPr lang="en-US" dirty="0"/>
            </a:br>
            <a:r>
              <a:rPr lang="sr-Cyrl-RS" b="1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z="3200" dirty="0">
                <a:solidFill>
                  <a:srgbClr val="FF0000"/>
                </a:solidFill>
              </a:rPr>
              <a:t>66% </a:t>
            </a:r>
            <a:r>
              <a:rPr lang="sr-Cyrl-RS" sz="3200" dirty="0"/>
              <a:t>је одговорило да може да пита све наставнике;</a:t>
            </a:r>
            <a:endParaRPr lang="en-US" sz="3200" dirty="0"/>
          </a:p>
          <a:p>
            <a:r>
              <a:rPr lang="sr-Cyrl-RS" sz="3200" dirty="0"/>
              <a:t>22,2 % да може да пита неке наставнике, а да неке не може;</a:t>
            </a:r>
            <a:endParaRPr lang="en-US" sz="3200" dirty="0"/>
          </a:p>
          <a:p>
            <a:r>
              <a:rPr lang="sr-Cyrl-RS" sz="3200" dirty="0"/>
              <a:t>11,8% је одговорило да не може да пита наставника када му нешто није јасно;</a:t>
            </a:r>
            <a:endParaRPr lang="en-US" sz="3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99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err="1"/>
              <a:t>Који</a:t>
            </a:r>
            <a:r>
              <a:rPr lang="en-US" b="1" dirty="0"/>
              <a:t> </a:t>
            </a:r>
            <a:r>
              <a:rPr lang="en-US" b="1" dirty="0" err="1"/>
              <a:t>начин</a:t>
            </a:r>
            <a:r>
              <a:rPr lang="en-US" b="1" dirty="0"/>
              <a:t> </a:t>
            </a:r>
            <a:r>
              <a:rPr lang="en-US" b="1" dirty="0" err="1"/>
              <a:t>учења</a:t>
            </a:r>
            <a:r>
              <a:rPr lang="en-US" b="1" dirty="0"/>
              <a:t> </a:t>
            </a:r>
            <a:r>
              <a:rPr lang="en-US" b="1" dirty="0" err="1"/>
              <a:t>ти</a:t>
            </a:r>
            <a:r>
              <a:rPr lang="en-US" b="1" dirty="0"/>
              <a:t> </a:t>
            </a:r>
            <a:r>
              <a:rPr lang="en-US" b="1" dirty="0" err="1"/>
              <a:t>је</a:t>
            </a:r>
            <a:r>
              <a:rPr lang="en-US" b="1" dirty="0"/>
              <a:t> </a:t>
            </a:r>
            <a:r>
              <a:rPr lang="en-US" b="1" dirty="0" err="1"/>
              <a:t>лакши</a:t>
            </a:r>
            <a:r>
              <a:rPr lang="en-US" b="1" dirty="0"/>
              <a:t>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z="4000" dirty="0">
                <a:solidFill>
                  <a:srgbClr val="FF0000"/>
                </a:solidFill>
              </a:rPr>
              <a:t>78% </a:t>
            </a:r>
            <a:r>
              <a:rPr lang="sr-Cyrl-RS" sz="4000" dirty="0"/>
              <a:t>ученика је одговорило да им је лакше учење у школи, пре епидемије</a:t>
            </a:r>
            <a:endParaRPr lang="en-US" sz="4000" dirty="0"/>
          </a:p>
          <a:p>
            <a:r>
              <a:rPr lang="sr-Cyrl-RS" sz="4000" dirty="0">
                <a:solidFill>
                  <a:srgbClr val="FF0000"/>
                </a:solidFill>
              </a:rPr>
              <a:t>22% </a:t>
            </a:r>
            <a:r>
              <a:rPr lang="sr-Cyrl-RS" sz="4000" dirty="0"/>
              <a:t>је одговорило да им је лакше учење преко интернета;</a:t>
            </a:r>
            <a:endParaRPr lang="en-US" sz="4000" dirty="0"/>
          </a:p>
          <a:p>
            <a:pPr marL="0" indent="0">
              <a:buNone/>
            </a:pPr>
            <a:r>
              <a:rPr lang="sr-Cyrl-RS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075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Зашто</a:t>
            </a:r>
            <a:r>
              <a:rPr lang="en-US" b="1" dirty="0"/>
              <a:t> </a:t>
            </a:r>
            <a:r>
              <a:rPr lang="en-US" b="1" dirty="0" err="1"/>
              <a:t>ти</a:t>
            </a:r>
            <a:r>
              <a:rPr lang="en-US" b="1" dirty="0"/>
              <a:t> </a:t>
            </a:r>
            <a:r>
              <a:rPr lang="en-US" b="1" dirty="0" err="1"/>
              <a:t>је</a:t>
            </a:r>
            <a:r>
              <a:rPr lang="en-US" b="1" dirty="0"/>
              <a:t> </a:t>
            </a:r>
            <a:r>
              <a:rPr lang="en-US" b="1" dirty="0" err="1"/>
              <a:t>овај</a:t>
            </a:r>
            <a:r>
              <a:rPr lang="en-US" b="1" dirty="0"/>
              <a:t> </a:t>
            </a:r>
            <a:r>
              <a:rPr lang="en-US" b="1" dirty="0" err="1"/>
              <a:t>начин</a:t>
            </a:r>
            <a:r>
              <a:rPr lang="en-US" b="1" dirty="0"/>
              <a:t> </a:t>
            </a:r>
            <a:r>
              <a:rPr lang="en-US" b="1" dirty="0" err="1"/>
              <a:t>лакши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z="5400" dirty="0"/>
              <a:t>.....</a:t>
            </a:r>
            <a:endParaRPr lang="en-US" sz="5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35894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80</TotalTime>
  <Words>1182</Words>
  <Application>Microsoft Office PowerPoint</Application>
  <PresentationFormat>Widescreen</PresentationFormat>
  <Paragraphs>128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Century Gothic</vt:lpstr>
      <vt:lpstr>Wingdings</vt:lpstr>
      <vt:lpstr>Wingdings 3</vt:lpstr>
      <vt:lpstr>Wisp</vt:lpstr>
      <vt:lpstr> РЕЗУЛТАТИ УПИТНИКА ПРОВЕРА СТЕПЕНА ОПТЕРЕЋЕНОСТИ УЧЕНИКА У ПРОЦЕСУ НАСТАВЕ НА ДАЉИНУ </vt:lpstr>
      <vt:lpstr>УЗОРАК: ученици од првог до осмог разреда    452 ученика   Ученици су одговарали на питања након три недеље учења на даљину </vt:lpstr>
      <vt:lpstr> АНАЛИЗА ПО ПИТАЊИМА: </vt:lpstr>
      <vt:lpstr>PowerPoint Presentation</vt:lpstr>
      <vt:lpstr>Која врста учења ти се више свиђа? </vt:lpstr>
      <vt:lpstr>Када учиш преко интернета, како најчешће учиш? </vt:lpstr>
      <vt:lpstr>Када учиш преко интернета, можеш ли да питаш наставнике ако ти нешто није јасно?   </vt:lpstr>
      <vt:lpstr>Који начин учења ти је лакши? </vt:lpstr>
      <vt:lpstr>Зашто ти је овај начин лакши?</vt:lpstr>
      <vt:lpstr>Током учења преко интернета, са наставницима радим на следећим платформама: </vt:lpstr>
      <vt:lpstr>Процени колико су тешки домаћи задаци које добијаш, оценом од један до пет? 1 веома су лаки, 2, 3, 4, 5 веома су тешки </vt:lpstr>
      <vt:lpstr>Процени у којој мери су предавања са телевизије корисна за твоје учење?  (1 нису уопште корисна, 2, 3, 4, 5 веома су корисна) </vt:lpstr>
      <vt:lpstr>Процени у којој мери су предавања твог наставника и консултације са твојим наставником корисне за твоје учење?  (1 нису уопште корисна, 2, 3, 4, 5 веома су корисна)  </vt:lpstr>
      <vt:lpstr>Колико имаш дневно домаћих задатака? </vt:lpstr>
      <vt:lpstr>Процени оптерећеност домаћим задацима? </vt:lpstr>
      <vt:lpstr>Процени у коликој мери је за тебе тешко или лако да постижеш израду свих домаћих задатака?  (1 - веома ми је тешко да постигнем да урадим све, 2,3,4, 5 - веома ми је лако да постигнем да урадим све домаће задатке) </vt:lpstr>
      <vt:lpstr>Мој успех на полугодишту је био? </vt:lpstr>
      <vt:lpstr>PowerPoint Presentation</vt:lpstr>
      <vt:lpstr>А ево и неких разлога зашто је ученицима начин учења у школи лакши, него начин учења преко интернета (7.питање): </vt:lpstr>
      <vt:lpstr>PowerPoint Presentation</vt:lpstr>
      <vt:lpstr> ХВАЛА НА ПАЖЊИ!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РЕЗУЛТАТИ УПИТНИКА ПРОВЕРА СТЕПЕНА ОПТЕРЕЋЕНОСТИ УЧЕНИКА У ПРОЦЕСУ НАСТАВЕ НА ДАЉИНУ</dc:title>
  <dc:creator>zeko</dc:creator>
  <cp:lastModifiedBy>zeko</cp:lastModifiedBy>
  <cp:revision>12</cp:revision>
  <dcterms:created xsi:type="dcterms:W3CDTF">2020-04-03T20:15:32Z</dcterms:created>
  <dcterms:modified xsi:type="dcterms:W3CDTF">2020-04-04T11:14:29Z</dcterms:modified>
</cp:coreProperties>
</file>